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260" r:id="rId7"/>
    <p:sldId id="261" r:id="rId8"/>
    <p:sldId id="264" r:id="rId9"/>
    <p:sldId id="262" r:id="rId10"/>
    <p:sldId id="266" r:id="rId11"/>
    <p:sldId id="263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Book1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'Social Isolation'!$A$5</c:f>
              <c:strCache>
                <c:ptCount val="1"/>
                <c:pt idx="0">
                  <c:v>Full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astellar" panose="020A0402060406010301" pitchFamily="18" charset="0"/>
                        <a:ea typeface="+mn-ea"/>
                        <a:cs typeface="+mn-cs"/>
                      </a:defRPr>
                    </a:pPr>
                    <a:fld id="{785E1B03-C913-4305-9096-B197E302EC29}" type="CELLRANGE">
                      <a:rPr lang="en-US" sz="2000"/>
                      <a:pPr>
                        <a:defRPr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stellar" panose="020A0402060406010301" pitchFamily="18" charset="0"/>
                        </a:defRPr>
                      </a:pPr>
                      <a:t>[CELLRANGE]</a:t>
                    </a:fld>
                    <a:endParaRPr lang="en-US" sz="2000" baseline="0"/>
                  </a:p>
                  <a:p>
                    <a:pPr>
                      <a:defRPr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stellar" panose="020A0402060406010301" pitchFamily="18" charset="0"/>
                      </a:defRPr>
                    </a:pPr>
                    <a:fld id="{F84CFCE5-B4B9-4498-8B7A-492BAC626DFB}" type="CATEGORYNAME">
                      <a:rPr lang="en-US" sz="2000"/>
                      <a:pPr>
                        <a:defRPr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stellar" panose="020A0402060406010301" pitchFamily="18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astellar" panose="020A0402060406010301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FE6-4E6B-A694-DAD852C765B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astellar" panose="020A0402060406010301" pitchFamily="18" charset="0"/>
                        <a:ea typeface="+mn-ea"/>
                        <a:cs typeface="+mn-cs"/>
                      </a:defRPr>
                    </a:pPr>
                    <a:fld id="{E03AAACD-59E3-4F7B-8B32-C51B349E39D9}" type="CELLRANGE">
                      <a:rPr lang="en-US" sz="2000"/>
                      <a:pPr>
                        <a:defRPr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stellar" panose="020A0402060406010301" pitchFamily="18" charset="0"/>
                        </a:defRPr>
                      </a:pPr>
                      <a:t>[CELLRANGE]</a:t>
                    </a:fld>
                    <a:endParaRPr lang="en-US" sz="2000" baseline="0"/>
                  </a:p>
                  <a:p>
                    <a:pPr>
                      <a:defRPr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stellar" panose="020A0402060406010301" pitchFamily="18" charset="0"/>
                      </a:defRPr>
                    </a:pPr>
                    <a:fld id="{FEAE9A21-6C07-4E6D-980C-1F0FC886CBC0}" type="CATEGORYNAME">
                      <a:rPr lang="en-US" sz="2000"/>
                      <a:pPr>
                        <a:defRPr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stellar" panose="020A0402060406010301" pitchFamily="18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astellar" panose="020A0402060406010301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E6-4E6B-A694-DAD852C76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stellar" panose="020A0402060406010301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'Social Isolation'!$B$3:$C$3</c:f>
              <c:strCache>
                <c:ptCount val="2"/>
                <c:pt idx="0">
                  <c:v>Loneliness</c:v>
                </c:pt>
                <c:pt idx="1">
                  <c:v>Social Isolation</c:v>
                </c:pt>
              </c:strCache>
            </c:strRef>
          </c:cat>
          <c:val>
            <c:numRef>
              <c:f>'Social Isolation'!$B$5:$C$5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'Social Isolation'!$B$4:$C$4</c15:f>
                <c15:dlblRangeCache>
                  <c:ptCount val="2"/>
                  <c:pt idx="0">
                    <c:v>30%</c:v>
                  </c:pt>
                  <c:pt idx="1">
                    <c:v>25%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3FE6-4E6B-A694-DAD852C765BF}"/>
            </c:ext>
          </c:extLst>
        </c:ser>
        <c:ser>
          <c:idx val="0"/>
          <c:order val="1"/>
          <c:tx>
            <c:strRef>
              <c:f>'Social Isolation'!$A$4</c:f>
              <c:strCache>
                <c:ptCount val="1"/>
                <c:pt idx="0">
                  <c:v>Filled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'Social Isolation'!$B$3:$C$3</c:f>
              <c:strCache>
                <c:ptCount val="2"/>
                <c:pt idx="0">
                  <c:v>Loneliness</c:v>
                </c:pt>
                <c:pt idx="1">
                  <c:v>Social Isolation</c:v>
                </c:pt>
              </c:strCache>
            </c:strRef>
          </c:cat>
          <c:val>
            <c:numRef>
              <c:f>'Social Isolation'!$B$4:$C$4</c:f>
              <c:numCache>
                <c:formatCode>0%</c:formatCode>
                <c:ptCount val="2"/>
                <c:pt idx="0">
                  <c:v>0.3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6-4E6B-A694-DAD852C76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8644464"/>
        <c:axId val="978639872"/>
      </c:barChart>
      <c:catAx>
        <c:axId val="97864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8639872"/>
        <c:crosses val="autoZero"/>
        <c:auto val="1"/>
        <c:lblAlgn val="ctr"/>
        <c:lblOffset val="100"/>
        <c:noMultiLvlLbl val="0"/>
      </c:catAx>
      <c:valAx>
        <c:axId val="978639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864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Additional Monthly Medicare cost per older adult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78504708970204"/>
          <c:y val="0.19131701559382425"/>
          <c:w val="0.65947603056970816"/>
          <c:h val="0.72311688956362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"/>
                    <a:satMod val="300000"/>
                  </a:schemeClr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Social Isolation</c:v>
                </c:pt>
                <c:pt idx="1">
                  <c:v>High Blood pressure</c:v>
                </c:pt>
                <c:pt idx="2">
                  <c:v>Arthritis</c:v>
                </c:pt>
                <c:pt idx="3">
                  <c:v>Diabetes</c:v>
                </c:pt>
                <c:pt idx="4">
                  <c:v>Heart disease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134</c:v>
                </c:pt>
                <c:pt idx="1">
                  <c:v>117</c:v>
                </c:pt>
                <c:pt idx="2">
                  <c:v>163</c:v>
                </c:pt>
                <c:pt idx="3">
                  <c:v>241</c:v>
                </c:pt>
                <c:pt idx="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9-4EF3-B703-0F336E51EAA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82181760"/>
        <c:axId val="482182120"/>
      </c:barChart>
      <c:catAx>
        <c:axId val="48218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82120"/>
        <c:crosses val="autoZero"/>
        <c:auto val="1"/>
        <c:lblAlgn val="ctr"/>
        <c:lblOffset val="100"/>
        <c:noMultiLvlLbl val="0"/>
      </c:catAx>
      <c:valAx>
        <c:axId val="48218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8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56C52-D364-4A5F-A643-9959CF946701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2A3D7077-C231-4F09-AC15-0A4969D9BE2E}">
      <dgm:prSet phldrT="[Text]"/>
      <dgm:spPr/>
      <dgm:t>
        <a:bodyPr/>
        <a:lstStyle/>
        <a:p>
          <a:r>
            <a:rPr lang="en-US" dirty="0"/>
            <a:t>Social isolation</a:t>
          </a:r>
        </a:p>
      </dgm:t>
    </dgm:pt>
    <dgm:pt modelId="{4F621F33-9A4A-48C7-AC43-E55E3317BF99}" type="parTrans" cxnId="{6AADDC29-E815-49A4-A274-E12D04CC0522}">
      <dgm:prSet/>
      <dgm:spPr/>
      <dgm:t>
        <a:bodyPr/>
        <a:lstStyle/>
        <a:p>
          <a:endParaRPr lang="en-US"/>
        </a:p>
      </dgm:t>
    </dgm:pt>
    <dgm:pt modelId="{BD3E17F0-3889-415D-922C-F38B05C0FE26}" type="sibTrans" cxnId="{6AADDC29-E815-49A4-A274-E12D04CC0522}">
      <dgm:prSet/>
      <dgm:spPr/>
      <dgm:t>
        <a:bodyPr/>
        <a:lstStyle/>
        <a:p>
          <a:endParaRPr lang="en-US"/>
        </a:p>
      </dgm:t>
    </dgm:pt>
    <dgm:pt modelId="{B3998E01-AF71-422D-A3E7-3BE502EF2884}">
      <dgm:prSet phldrT="[Text]"/>
      <dgm:spPr/>
      <dgm:t>
        <a:bodyPr/>
        <a:lstStyle/>
        <a:p>
          <a:r>
            <a:rPr lang="en-US" dirty="0"/>
            <a:t>Loneliness</a:t>
          </a:r>
        </a:p>
      </dgm:t>
    </dgm:pt>
    <dgm:pt modelId="{D57F7D0B-870E-42F0-877F-614DDD201512}" type="parTrans" cxnId="{F80C3476-47DC-4B85-8648-106A3529132D}">
      <dgm:prSet/>
      <dgm:spPr/>
      <dgm:t>
        <a:bodyPr/>
        <a:lstStyle/>
        <a:p>
          <a:endParaRPr lang="en-US"/>
        </a:p>
      </dgm:t>
    </dgm:pt>
    <dgm:pt modelId="{F44B38EB-A3C5-43DB-A2AD-4C63E9B0B155}" type="sibTrans" cxnId="{F80C3476-47DC-4B85-8648-106A3529132D}">
      <dgm:prSet/>
      <dgm:spPr/>
      <dgm:t>
        <a:bodyPr/>
        <a:lstStyle/>
        <a:p>
          <a:endParaRPr lang="en-US"/>
        </a:p>
      </dgm:t>
    </dgm:pt>
    <dgm:pt modelId="{BF4B1634-8391-43D7-AE0F-88C5BB76C0E7}" type="pres">
      <dgm:prSet presAssocID="{3B456C52-D364-4A5F-A643-9959CF946701}" presName="compositeShape" presStyleCnt="0">
        <dgm:presLayoutVars>
          <dgm:chMax val="7"/>
          <dgm:dir/>
          <dgm:resizeHandles val="exact"/>
        </dgm:presLayoutVars>
      </dgm:prSet>
      <dgm:spPr/>
    </dgm:pt>
    <dgm:pt modelId="{9DD3450A-0C08-4F43-9752-6D93926424C5}" type="pres">
      <dgm:prSet presAssocID="{2A3D7077-C231-4F09-AC15-0A4969D9BE2E}" presName="circ1" presStyleLbl="vennNode1" presStyleIdx="0" presStyleCnt="2"/>
      <dgm:spPr/>
    </dgm:pt>
    <dgm:pt modelId="{4D4B1A3A-5CCC-43E6-99E4-1B40D76B3D2B}" type="pres">
      <dgm:prSet presAssocID="{2A3D7077-C231-4F09-AC15-0A4969D9BE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B1EEA7-3C56-40C2-84CC-A71017F68226}" type="pres">
      <dgm:prSet presAssocID="{B3998E01-AF71-422D-A3E7-3BE502EF2884}" presName="circ2" presStyleLbl="vennNode1" presStyleIdx="1" presStyleCnt="2" custLinFactNeighborX="685" custLinFactNeighborY="540"/>
      <dgm:spPr/>
    </dgm:pt>
    <dgm:pt modelId="{3CEB9056-1D53-4BDD-9A0D-5DCA32FF8B94}" type="pres">
      <dgm:prSet presAssocID="{B3998E01-AF71-422D-A3E7-3BE502EF28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86F3B25-8C2A-46D4-AF47-5847C8C862A9}" type="presOf" srcId="{B3998E01-AF71-422D-A3E7-3BE502EF2884}" destId="{3CEB9056-1D53-4BDD-9A0D-5DCA32FF8B94}" srcOrd="1" destOrd="0" presId="urn:microsoft.com/office/officeart/2005/8/layout/venn1"/>
    <dgm:cxn modelId="{6AADDC29-E815-49A4-A274-E12D04CC0522}" srcId="{3B456C52-D364-4A5F-A643-9959CF946701}" destId="{2A3D7077-C231-4F09-AC15-0A4969D9BE2E}" srcOrd="0" destOrd="0" parTransId="{4F621F33-9A4A-48C7-AC43-E55E3317BF99}" sibTransId="{BD3E17F0-3889-415D-922C-F38B05C0FE26}"/>
    <dgm:cxn modelId="{46853D5D-EFA1-47AC-BDDF-DAB9148FDD85}" type="presOf" srcId="{3B456C52-D364-4A5F-A643-9959CF946701}" destId="{BF4B1634-8391-43D7-AE0F-88C5BB76C0E7}" srcOrd="0" destOrd="0" presId="urn:microsoft.com/office/officeart/2005/8/layout/venn1"/>
    <dgm:cxn modelId="{A4BE1846-CB20-4EB3-8407-10178D74E6DE}" type="presOf" srcId="{B3998E01-AF71-422D-A3E7-3BE502EF2884}" destId="{5AB1EEA7-3C56-40C2-84CC-A71017F68226}" srcOrd="0" destOrd="0" presId="urn:microsoft.com/office/officeart/2005/8/layout/venn1"/>
    <dgm:cxn modelId="{F80C3476-47DC-4B85-8648-106A3529132D}" srcId="{3B456C52-D364-4A5F-A643-9959CF946701}" destId="{B3998E01-AF71-422D-A3E7-3BE502EF2884}" srcOrd="1" destOrd="0" parTransId="{D57F7D0B-870E-42F0-877F-614DDD201512}" sibTransId="{F44B38EB-A3C5-43DB-A2AD-4C63E9B0B155}"/>
    <dgm:cxn modelId="{C369ED87-70BD-425D-AFE9-9FE2CC9D1530}" type="presOf" srcId="{2A3D7077-C231-4F09-AC15-0A4969D9BE2E}" destId="{4D4B1A3A-5CCC-43E6-99E4-1B40D76B3D2B}" srcOrd="1" destOrd="0" presId="urn:microsoft.com/office/officeart/2005/8/layout/venn1"/>
    <dgm:cxn modelId="{E370F6C9-4D62-451B-B5E0-25AA3F15C576}" type="presOf" srcId="{2A3D7077-C231-4F09-AC15-0A4969D9BE2E}" destId="{9DD3450A-0C08-4F43-9752-6D93926424C5}" srcOrd="0" destOrd="0" presId="urn:microsoft.com/office/officeart/2005/8/layout/venn1"/>
    <dgm:cxn modelId="{F8BDA43B-0E0A-404F-92B0-145906DC4E9A}" type="presParOf" srcId="{BF4B1634-8391-43D7-AE0F-88C5BB76C0E7}" destId="{9DD3450A-0C08-4F43-9752-6D93926424C5}" srcOrd="0" destOrd="0" presId="urn:microsoft.com/office/officeart/2005/8/layout/venn1"/>
    <dgm:cxn modelId="{FC3C7DE8-0444-430C-9D06-0D907AD12EAC}" type="presParOf" srcId="{BF4B1634-8391-43D7-AE0F-88C5BB76C0E7}" destId="{4D4B1A3A-5CCC-43E6-99E4-1B40D76B3D2B}" srcOrd="1" destOrd="0" presId="urn:microsoft.com/office/officeart/2005/8/layout/venn1"/>
    <dgm:cxn modelId="{C17D551F-22AF-4B40-A9C2-32707A464DD1}" type="presParOf" srcId="{BF4B1634-8391-43D7-AE0F-88C5BB76C0E7}" destId="{5AB1EEA7-3C56-40C2-84CC-A71017F68226}" srcOrd="2" destOrd="0" presId="urn:microsoft.com/office/officeart/2005/8/layout/venn1"/>
    <dgm:cxn modelId="{2466C7D8-52E6-4F74-B2F1-CE91DBE0698E}" type="presParOf" srcId="{BF4B1634-8391-43D7-AE0F-88C5BB76C0E7}" destId="{3CEB9056-1D53-4BDD-9A0D-5DCA32FF8B9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5E3B0-4AF1-4957-A232-77E444BA5581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1F5D05-AA3D-4EAD-970C-13A3A97708E3}">
      <dgm:prSet/>
      <dgm:spPr/>
      <dgm:t>
        <a:bodyPr/>
        <a:lstStyle/>
        <a:p>
          <a:r>
            <a:rPr lang="en-US" b="0" i="0" dirty="0"/>
            <a:t>Vulnerable older adults </a:t>
          </a:r>
          <a:endParaRPr lang="en-US" dirty="0"/>
        </a:p>
      </dgm:t>
    </dgm:pt>
    <dgm:pt modelId="{5575A492-16E6-4A14-9C33-D6CA0D6D9D7C}" type="parTrans" cxnId="{C3BC6A7E-4C11-407D-AA21-7DABF6089480}">
      <dgm:prSet/>
      <dgm:spPr/>
      <dgm:t>
        <a:bodyPr/>
        <a:lstStyle/>
        <a:p>
          <a:endParaRPr lang="en-US"/>
        </a:p>
      </dgm:t>
    </dgm:pt>
    <dgm:pt modelId="{726CF359-5ACE-4826-ACCF-3E576EB7628F}" type="sibTrans" cxnId="{C3BC6A7E-4C11-407D-AA21-7DABF6089480}">
      <dgm:prSet/>
      <dgm:spPr/>
      <dgm:t>
        <a:bodyPr/>
        <a:lstStyle/>
        <a:p>
          <a:endParaRPr lang="en-US"/>
        </a:p>
      </dgm:t>
    </dgm:pt>
    <dgm:pt modelId="{17B2B0DE-0120-4524-9A0E-C9B26C1E9361}">
      <dgm:prSet/>
      <dgm:spPr/>
      <dgm:t>
        <a:bodyPr/>
        <a:lstStyle/>
        <a:p>
          <a:r>
            <a:rPr lang="en-US" dirty="0"/>
            <a:t>I</a:t>
          </a:r>
          <a:r>
            <a:rPr lang="en-US" b="0" i="0" dirty="0"/>
            <a:t>mmigrants </a:t>
          </a:r>
          <a:endParaRPr lang="en-US" dirty="0"/>
        </a:p>
      </dgm:t>
    </dgm:pt>
    <dgm:pt modelId="{ECAC93AA-3D58-4D49-B682-28779F46AA40}" type="parTrans" cxnId="{D2E6CCA9-1043-49EA-9065-EAD4A79670CB}">
      <dgm:prSet/>
      <dgm:spPr/>
      <dgm:t>
        <a:bodyPr/>
        <a:lstStyle/>
        <a:p>
          <a:endParaRPr lang="en-US"/>
        </a:p>
      </dgm:t>
    </dgm:pt>
    <dgm:pt modelId="{26B82466-970A-42A1-9517-64D5E532D8C4}" type="sibTrans" cxnId="{D2E6CCA9-1043-49EA-9065-EAD4A79670CB}">
      <dgm:prSet/>
      <dgm:spPr/>
      <dgm:t>
        <a:bodyPr/>
        <a:lstStyle/>
        <a:p>
          <a:endParaRPr lang="en-US"/>
        </a:p>
      </dgm:t>
    </dgm:pt>
    <dgm:pt modelId="{9B4E0E94-25E8-41E6-A503-9F96B01BD1D2}">
      <dgm:prSet/>
      <dgm:spPr/>
      <dgm:t>
        <a:bodyPr/>
        <a:lstStyle/>
        <a:p>
          <a:r>
            <a:rPr lang="en-US" b="0" i="0" dirty="0"/>
            <a:t>LGBT populations </a:t>
          </a:r>
          <a:endParaRPr lang="en-US" dirty="0"/>
        </a:p>
      </dgm:t>
    </dgm:pt>
    <dgm:pt modelId="{6A14FDD9-8897-43DB-8B84-90D2096AE664}" type="parTrans" cxnId="{0CA8FAC1-BE54-4C01-B196-6CEF2CB883C7}">
      <dgm:prSet/>
      <dgm:spPr/>
      <dgm:t>
        <a:bodyPr/>
        <a:lstStyle/>
        <a:p>
          <a:endParaRPr lang="en-US"/>
        </a:p>
      </dgm:t>
    </dgm:pt>
    <dgm:pt modelId="{0A07E393-F839-4AFB-B3FB-CC869F4F8517}" type="sibTrans" cxnId="{0CA8FAC1-BE54-4C01-B196-6CEF2CB883C7}">
      <dgm:prSet/>
      <dgm:spPr/>
      <dgm:t>
        <a:bodyPr/>
        <a:lstStyle/>
        <a:p>
          <a:endParaRPr lang="en-US"/>
        </a:p>
      </dgm:t>
    </dgm:pt>
    <dgm:pt modelId="{4B976E84-7D66-4E37-9619-FCB57CA61142}">
      <dgm:prSet/>
      <dgm:spPr/>
      <dgm:t>
        <a:bodyPr/>
        <a:lstStyle/>
        <a:p>
          <a:r>
            <a:rPr lang="en-US" dirty="0"/>
            <a:t>M</a:t>
          </a:r>
          <a:r>
            <a:rPr lang="en-US" b="0" i="0" dirty="0"/>
            <a:t>inorities </a:t>
          </a:r>
          <a:endParaRPr lang="en-US" dirty="0"/>
        </a:p>
      </dgm:t>
    </dgm:pt>
    <dgm:pt modelId="{6A9EBB2D-91A1-45E5-B116-D635C32E6274}" type="parTrans" cxnId="{16CD0309-F861-41B5-94B1-E2FDC72AF567}">
      <dgm:prSet/>
      <dgm:spPr/>
      <dgm:t>
        <a:bodyPr/>
        <a:lstStyle/>
        <a:p>
          <a:endParaRPr lang="en-US"/>
        </a:p>
      </dgm:t>
    </dgm:pt>
    <dgm:pt modelId="{A6E226C9-DE5B-45E4-B186-67AB7ED5324A}" type="sibTrans" cxnId="{16CD0309-F861-41B5-94B1-E2FDC72AF567}">
      <dgm:prSet/>
      <dgm:spPr/>
      <dgm:t>
        <a:bodyPr/>
        <a:lstStyle/>
        <a:p>
          <a:endParaRPr lang="en-US"/>
        </a:p>
      </dgm:t>
    </dgm:pt>
    <dgm:pt modelId="{460B24DA-85C9-42B2-B1C6-49A3EFBBA1D5}">
      <dgm:prSet/>
      <dgm:spPr/>
      <dgm:t>
        <a:bodyPr/>
        <a:lstStyle/>
        <a:p>
          <a:r>
            <a:rPr lang="en-US" dirty="0"/>
            <a:t>V</a:t>
          </a:r>
          <a:r>
            <a:rPr lang="en-US" b="0" i="0" dirty="0"/>
            <a:t>ictims of elder abuse</a:t>
          </a:r>
          <a:endParaRPr lang="en-US" dirty="0"/>
        </a:p>
      </dgm:t>
    </dgm:pt>
    <dgm:pt modelId="{20C6735A-B092-442A-A6E9-CE46A8FF5C93}" type="parTrans" cxnId="{A346A353-EA27-46D6-9B20-4D4C656026CF}">
      <dgm:prSet/>
      <dgm:spPr/>
      <dgm:t>
        <a:bodyPr/>
        <a:lstStyle/>
        <a:p>
          <a:endParaRPr lang="en-US"/>
        </a:p>
      </dgm:t>
    </dgm:pt>
    <dgm:pt modelId="{2AF4922C-FD6B-4989-987A-E4EC8103EE31}" type="sibTrans" cxnId="{A346A353-EA27-46D6-9B20-4D4C656026CF}">
      <dgm:prSet/>
      <dgm:spPr/>
      <dgm:t>
        <a:bodyPr/>
        <a:lstStyle/>
        <a:p>
          <a:endParaRPr lang="en-US"/>
        </a:p>
      </dgm:t>
    </dgm:pt>
    <dgm:pt modelId="{BFA84212-BCF8-4BC3-9A76-D1EAE09806BF}" type="pres">
      <dgm:prSet presAssocID="{2475E3B0-4AF1-4957-A232-77E444BA5581}" presName="cycle" presStyleCnt="0">
        <dgm:presLayoutVars>
          <dgm:dir/>
          <dgm:resizeHandles val="exact"/>
        </dgm:presLayoutVars>
      </dgm:prSet>
      <dgm:spPr/>
    </dgm:pt>
    <dgm:pt modelId="{387C468C-F410-440F-9FAC-E54F576E37E2}" type="pres">
      <dgm:prSet presAssocID="{B11F5D05-AA3D-4EAD-970C-13A3A97708E3}" presName="dummy" presStyleCnt="0"/>
      <dgm:spPr/>
    </dgm:pt>
    <dgm:pt modelId="{03B357D4-4B9C-45C5-A46B-E26E9ABB39C3}" type="pres">
      <dgm:prSet presAssocID="{B11F5D05-AA3D-4EAD-970C-13A3A97708E3}" presName="node" presStyleLbl="revTx" presStyleIdx="0" presStyleCnt="5">
        <dgm:presLayoutVars>
          <dgm:bulletEnabled val="1"/>
        </dgm:presLayoutVars>
      </dgm:prSet>
      <dgm:spPr/>
    </dgm:pt>
    <dgm:pt modelId="{CB907965-1BC7-4C40-BA20-5AFFBBAC3CBD}" type="pres">
      <dgm:prSet presAssocID="{726CF359-5ACE-4826-ACCF-3E576EB7628F}" presName="sibTrans" presStyleLbl="node1" presStyleIdx="0" presStyleCnt="5"/>
      <dgm:spPr/>
    </dgm:pt>
    <dgm:pt modelId="{19F59728-4F6A-44F6-8EB3-8FD3418340A2}" type="pres">
      <dgm:prSet presAssocID="{17B2B0DE-0120-4524-9A0E-C9B26C1E9361}" presName="dummy" presStyleCnt="0"/>
      <dgm:spPr/>
    </dgm:pt>
    <dgm:pt modelId="{1C837E4B-A552-4CD5-B0D4-31921B25477F}" type="pres">
      <dgm:prSet presAssocID="{17B2B0DE-0120-4524-9A0E-C9B26C1E9361}" presName="node" presStyleLbl="revTx" presStyleIdx="1" presStyleCnt="5">
        <dgm:presLayoutVars>
          <dgm:bulletEnabled val="1"/>
        </dgm:presLayoutVars>
      </dgm:prSet>
      <dgm:spPr/>
    </dgm:pt>
    <dgm:pt modelId="{8D90483E-2F70-406B-9772-1A0A52FB89EC}" type="pres">
      <dgm:prSet presAssocID="{26B82466-970A-42A1-9517-64D5E532D8C4}" presName="sibTrans" presStyleLbl="node1" presStyleIdx="1" presStyleCnt="5"/>
      <dgm:spPr/>
    </dgm:pt>
    <dgm:pt modelId="{93FEE4D4-62F0-4BD1-8465-C99E9C6F7AF1}" type="pres">
      <dgm:prSet presAssocID="{9B4E0E94-25E8-41E6-A503-9F96B01BD1D2}" presName="dummy" presStyleCnt="0"/>
      <dgm:spPr/>
    </dgm:pt>
    <dgm:pt modelId="{310780B8-C59A-4BAF-AA1E-66AE008268EA}" type="pres">
      <dgm:prSet presAssocID="{9B4E0E94-25E8-41E6-A503-9F96B01BD1D2}" presName="node" presStyleLbl="revTx" presStyleIdx="2" presStyleCnt="5">
        <dgm:presLayoutVars>
          <dgm:bulletEnabled val="1"/>
        </dgm:presLayoutVars>
      </dgm:prSet>
      <dgm:spPr/>
    </dgm:pt>
    <dgm:pt modelId="{09DC8AAB-39D1-4D5D-8240-254467389C02}" type="pres">
      <dgm:prSet presAssocID="{0A07E393-F839-4AFB-B3FB-CC869F4F8517}" presName="sibTrans" presStyleLbl="node1" presStyleIdx="2" presStyleCnt="5"/>
      <dgm:spPr/>
    </dgm:pt>
    <dgm:pt modelId="{E17E41EE-7D15-41BE-8AE6-14B13B0F0D89}" type="pres">
      <dgm:prSet presAssocID="{4B976E84-7D66-4E37-9619-FCB57CA61142}" presName="dummy" presStyleCnt="0"/>
      <dgm:spPr/>
    </dgm:pt>
    <dgm:pt modelId="{406F84F1-C17B-4DDB-9116-6AFD2C356F62}" type="pres">
      <dgm:prSet presAssocID="{4B976E84-7D66-4E37-9619-FCB57CA61142}" presName="node" presStyleLbl="revTx" presStyleIdx="3" presStyleCnt="5">
        <dgm:presLayoutVars>
          <dgm:bulletEnabled val="1"/>
        </dgm:presLayoutVars>
      </dgm:prSet>
      <dgm:spPr/>
    </dgm:pt>
    <dgm:pt modelId="{DF96B073-7650-47A6-8285-11A5C87EF343}" type="pres">
      <dgm:prSet presAssocID="{A6E226C9-DE5B-45E4-B186-67AB7ED5324A}" presName="sibTrans" presStyleLbl="node1" presStyleIdx="3" presStyleCnt="5"/>
      <dgm:spPr/>
    </dgm:pt>
    <dgm:pt modelId="{EF584902-6E7C-48E2-A8CC-6961D072A097}" type="pres">
      <dgm:prSet presAssocID="{460B24DA-85C9-42B2-B1C6-49A3EFBBA1D5}" presName="dummy" presStyleCnt="0"/>
      <dgm:spPr/>
    </dgm:pt>
    <dgm:pt modelId="{C582CC0A-7233-4345-8F78-6026FF73FD39}" type="pres">
      <dgm:prSet presAssocID="{460B24DA-85C9-42B2-B1C6-49A3EFBBA1D5}" presName="node" presStyleLbl="revTx" presStyleIdx="4" presStyleCnt="5">
        <dgm:presLayoutVars>
          <dgm:bulletEnabled val="1"/>
        </dgm:presLayoutVars>
      </dgm:prSet>
      <dgm:spPr/>
    </dgm:pt>
    <dgm:pt modelId="{AE0041F7-44E5-4BBD-A375-8F8C81CFBDAA}" type="pres">
      <dgm:prSet presAssocID="{2AF4922C-FD6B-4989-987A-E4EC8103EE31}" presName="sibTrans" presStyleLbl="node1" presStyleIdx="4" presStyleCnt="5"/>
      <dgm:spPr/>
    </dgm:pt>
  </dgm:ptLst>
  <dgm:cxnLst>
    <dgm:cxn modelId="{16CD0309-F861-41B5-94B1-E2FDC72AF567}" srcId="{2475E3B0-4AF1-4957-A232-77E444BA5581}" destId="{4B976E84-7D66-4E37-9619-FCB57CA61142}" srcOrd="3" destOrd="0" parTransId="{6A9EBB2D-91A1-45E5-B116-D635C32E6274}" sibTransId="{A6E226C9-DE5B-45E4-B186-67AB7ED5324A}"/>
    <dgm:cxn modelId="{5D233427-A5BA-49E0-AF4E-85A3D2857D4C}" type="presOf" srcId="{726CF359-5ACE-4826-ACCF-3E576EB7628F}" destId="{CB907965-1BC7-4C40-BA20-5AFFBBAC3CBD}" srcOrd="0" destOrd="0" presId="urn:microsoft.com/office/officeart/2005/8/layout/cycle1"/>
    <dgm:cxn modelId="{C65C5D38-0852-4A45-A79A-3B3D17790BA0}" type="presOf" srcId="{26B82466-970A-42A1-9517-64D5E532D8C4}" destId="{8D90483E-2F70-406B-9772-1A0A52FB89EC}" srcOrd="0" destOrd="0" presId="urn:microsoft.com/office/officeart/2005/8/layout/cycle1"/>
    <dgm:cxn modelId="{B2E5F03E-C413-4E09-8489-1B95934891F7}" type="presOf" srcId="{B11F5D05-AA3D-4EAD-970C-13A3A97708E3}" destId="{03B357D4-4B9C-45C5-A46B-E26E9ABB39C3}" srcOrd="0" destOrd="0" presId="urn:microsoft.com/office/officeart/2005/8/layout/cycle1"/>
    <dgm:cxn modelId="{77CF0452-2922-4FBA-847C-597EE2A4C309}" type="presOf" srcId="{4B976E84-7D66-4E37-9619-FCB57CA61142}" destId="{406F84F1-C17B-4DDB-9116-6AFD2C356F62}" srcOrd="0" destOrd="0" presId="urn:microsoft.com/office/officeart/2005/8/layout/cycle1"/>
    <dgm:cxn modelId="{A346A353-EA27-46D6-9B20-4D4C656026CF}" srcId="{2475E3B0-4AF1-4957-A232-77E444BA5581}" destId="{460B24DA-85C9-42B2-B1C6-49A3EFBBA1D5}" srcOrd="4" destOrd="0" parTransId="{20C6735A-B092-442A-A6E9-CE46A8FF5C93}" sibTransId="{2AF4922C-FD6B-4989-987A-E4EC8103EE31}"/>
    <dgm:cxn modelId="{C24A9058-50FC-4012-B9FF-26BF7094430C}" type="presOf" srcId="{A6E226C9-DE5B-45E4-B186-67AB7ED5324A}" destId="{DF96B073-7650-47A6-8285-11A5C87EF343}" srcOrd="0" destOrd="0" presId="urn:microsoft.com/office/officeart/2005/8/layout/cycle1"/>
    <dgm:cxn modelId="{C3BC6A7E-4C11-407D-AA21-7DABF6089480}" srcId="{2475E3B0-4AF1-4957-A232-77E444BA5581}" destId="{B11F5D05-AA3D-4EAD-970C-13A3A97708E3}" srcOrd="0" destOrd="0" parTransId="{5575A492-16E6-4A14-9C33-D6CA0D6D9D7C}" sibTransId="{726CF359-5ACE-4826-ACCF-3E576EB7628F}"/>
    <dgm:cxn modelId="{4831D399-E1F0-4441-B014-257E25BA67F5}" type="presOf" srcId="{9B4E0E94-25E8-41E6-A503-9F96B01BD1D2}" destId="{310780B8-C59A-4BAF-AA1E-66AE008268EA}" srcOrd="0" destOrd="0" presId="urn:microsoft.com/office/officeart/2005/8/layout/cycle1"/>
    <dgm:cxn modelId="{BE625A9E-31B4-4FE7-8026-C5C44F9AB359}" type="presOf" srcId="{2AF4922C-FD6B-4989-987A-E4EC8103EE31}" destId="{AE0041F7-44E5-4BBD-A375-8F8C81CFBDAA}" srcOrd="0" destOrd="0" presId="urn:microsoft.com/office/officeart/2005/8/layout/cycle1"/>
    <dgm:cxn modelId="{36D7809F-C8F5-4A3C-8B57-5C37E6C05174}" type="presOf" srcId="{2475E3B0-4AF1-4957-A232-77E444BA5581}" destId="{BFA84212-BCF8-4BC3-9A76-D1EAE09806BF}" srcOrd="0" destOrd="0" presId="urn:microsoft.com/office/officeart/2005/8/layout/cycle1"/>
    <dgm:cxn modelId="{D2E6CCA9-1043-49EA-9065-EAD4A79670CB}" srcId="{2475E3B0-4AF1-4957-A232-77E444BA5581}" destId="{17B2B0DE-0120-4524-9A0E-C9B26C1E9361}" srcOrd="1" destOrd="0" parTransId="{ECAC93AA-3D58-4D49-B682-28779F46AA40}" sibTransId="{26B82466-970A-42A1-9517-64D5E532D8C4}"/>
    <dgm:cxn modelId="{0CA8FAC1-BE54-4C01-B196-6CEF2CB883C7}" srcId="{2475E3B0-4AF1-4957-A232-77E444BA5581}" destId="{9B4E0E94-25E8-41E6-A503-9F96B01BD1D2}" srcOrd="2" destOrd="0" parTransId="{6A14FDD9-8897-43DB-8B84-90D2096AE664}" sibTransId="{0A07E393-F839-4AFB-B3FB-CC869F4F8517}"/>
    <dgm:cxn modelId="{CD0582D0-B053-415A-9726-BCFD4DDEE84A}" type="presOf" srcId="{460B24DA-85C9-42B2-B1C6-49A3EFBBA1D5}" destId="{C582CC0A-7233-4345-8F78-6026FF73FD39}" srcOrd="0" destOrd="0" presId="urn:microsoft.com/office/officeart/2005/8/layout/cycle1"/>
    <dgm:cxn modelId="{BC16B1E3-2697-4A02-AD8B-315B295FD0AD}" type="presOf" srcId="{17B2B0DE-0120-4524-9A0E-C9B26C1E9361}" destId="{1C837E4B-A552-4CD5-B0D4-31921B25477F}" srcOrd="0" destOrd="0" presId="urn:microsoft.com/office/officeart/2005/8/layout/cycle1"/>
    <dgm:cxn modelId="{9460CEF9-4CA2-4D2E-B116-51FDF459EE8D}" type="presOf" srcId="{0A07E393-F839-4AFB-B3FB-CC869F4F8517}" destId="{09DC8AAB-39D1-4D5D-8240-254467389C02}" srcOrd="0" destOrd="0" presId="urn:microsoft.com/office/officeart/2005/8/layout/cycle1"/>
    <dgm:cxn modelId="{0F8AE76D-BDA3-406E-A5AF-135C7367A140}" type="presParOf" srcId="{BFA84212-BCF8-4BC3-9A76-D1EAE09806BF}" destId="{387C468C-F410-440F-9FAC-E54F576E37E2}" srcOrd="0" destOrd="0" presId="urn:microsoft.com/office/officeart/2005/8/layout/cycle1"/>
    <dgm:cxn modelId="{0FEEA2EC-0AE4-4463-8F0C-FF2C2C8BFE4E}" type="presParOf" srcId="{BFA84212-BCF8-4BC3-9A76-D1EAE09806BF}" destId="{03B357D4-4B9C-45C5-A46B-E26E9ABB39C3}" srcOrd="1" destOrd="0" presId="urn:microsoft.com/office/officeart/2005/8/layout/cycle1"/>
    <dgm:cxn modelId="{8464E7C1-69EC-4987-ACC0-4E9618E6E870}" type="presParOf" srcId="{BFA84212-BCF8-4BC3-9A76-D1EAE09806BF}" destId="{CB907965-1BC7-4C40-BA20-5AFFBBAC3CBD}" srcOrd="2" destOrd="0" presId="urn:microsoft.com/office/officeart/2005/8/layout/cycle1"/>
    <dgm:cxn modelId="{D0740ACD-91C3-4F0C-93F5-EF315C4726A7}" type="presParOf" srcId="{BFA84212-BCF8-4BC3-9A76-D1EAE09806BF}" destId="{19F59728-4F6A-44F6-8EB3-8FD3418340A2}" srcOrd="3" destOrd="0" presId="urn:microsoft.com/office/officeart/2005/8/layout/cycle1"/>
    <dgm:cxn modelId="{C90266EC-A082-4D5E-9F5D-CEF665A014A0}" type="presParOf" srcId="{BFA84212-BCF8-4BC3-9A76-D1EAE09806BF}" destId="{1C837E4B-A552-4CD5-B0D4-31921B25477F}" srcOrd="4" destOrd="0" presId="urn:microsoft.com/office/officeart/2005/8/layout/cycle1"/>
    <dgm:cxn modelId="{9D662224-89B4-42CE-B393-5729B8BCCB10}" type="presParOf" srcId="{BFA84212-BCF8-4BC3-9A76-D1EAE09806BF}" destId="{8D90483E-2F70-406B-9772-1A0A52FB89EC}" srcOrd="5" destOrd="0" presId="urn:microsoft.com/office/officeart/2005/8/layout/cycle1"/>
    <dgm:cxn modelId="{60A65F08-8366-4C97-8F8E-9D7070B869A3}" type="presParOf" srcId="{BFA84212-BCF8-4BC3-9A76-D1EAE09806BF}" destId="{93FEE4D4-62F0-4BD1-8465-C99E9C6F7AF1}" srcOrd="6" destOrd="0" presId="urn:microsoft.com/office/officeart/2005/8/layout/cycle1"/>
    <dgm:cxn modelId="{EC258705-5110-46FD-BD95-F2240B99B812}" type="presParOf" srcId="{BFA84212-BCF8-4BC3-9A76-D1EAE09806BF}" destId="{310780B8-C59A-4BAF-AA1E-66AE008268EA}" srcOrd="7" destOrd="0" presId="urn:microsoft.com/office/officeart/2005/8/layout/cycle1"/>
    <dgm:cxn modelId="{795DAAEF-29F2-4100-B150-9B3B236D3E00}" type="presParOf" srcId="{BFA84212-BCF8-4BC3-9A76-D1EAE09806BF}" destId="{09DC8AAB-39D1-4D5D-8240-254467389C02}" srcOrd="8" destOrd="0" presId="urn:microsoft.com/office/officeart/2005/8/layout/cycle1"/>
    <dgm:cxn modelId="{26F1DF6E-857A-451A-96A1-5C1E1CA5FE9A}" type="presParOf" srcId="{BFA84212-BCF8-4BC3-9A76-D1EAE09806BF}" destId="{E17E41EE-7D15-41BE-8AE6-14B13B0F0D89}" srcOrd="9" destOrd="0" presId="urn:microsoft.com/office/officeart/2005/8/layout/cycle1"/>
    <dgm:cxn modelId="{50FA1C03-6E6E-4745-BA31-ADAADFFB5706}" type="presParOf" srcId="{BFA84212-BCF8-4BC3-9A76-D1EAE09806BF}" destId="{406F84F1-C17B-4DDB-9116-6AFD2C356F62}" srcOrd="10" destOrd="0" presId="urn:microsoft.com/office/officeart/2005/8/layout/cycle1"/>
    <dgm:cxn modelId="{FAE668AA-A871-46A7-8CAA-9E062FE439C7}" type="presParOf" srcId="{BFA84212-BCF8-4BC3-9A76-D1EAE09806BF}" destId="{DF96B073-7650-47A6-8285-11A5C87EF343}" srcOrd="11" destOrd="0" presId="urn:microsoft.com/office/officeart/2005/8/layout/cycle1"/>
    <dgm:cxn modelId="{1BEB95A7-BC96-43E5-AB89-7E351F24BA6D}" type="presParOf" srcId="{BFA84212-BCF8-4BC3-9A76-D1EAE09806BF}" destId="{EF584902-6E7C-48E2-A8CC-6961D072A097}" srcOrd="12" destOrd="0" presId="urn:microsoft.com/office/officeart/2005/8/layout/cycle1"/>
    <dgm:cxn modelId="{9960174D-1E8D-472D-A4A2-8E72CCBF8029}" type="presParOf" srcId="{BFA84212-BCF8-4BC3-9A76-D1EAE09806BF}" destId="{C582CC0A-7233-4345-8F78-6026FF73FD39}" srcOrd="13" destOrd="0" presId="urn:microsoft.com/office/officeart/2005/8/layout/cycle1"/>
    <dgm:cxn modelId="{E826922A-1053-46EB-9094-D9D776AE32D8}" type="presParOf" srcId="{BFA84212-BCF8-4BC3-9A76-D1EAE09806BF}" destId="{AE0041F7-44E5-4BBD-A375-8F8C81CFBDA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0379E-4BEC-4D0C-AE4C-FC99D505F14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FC2C51-F716-47C9-BC4C-AAFA03C1514A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Cultural meanings shape the experience of loneliness in that they create expectations of the nature and the extent of closeness in relationships as well as social connectedness. </a:t>
          </a:r>
          <a:endParaRPr lang="en-US" dirty="0">
            <a:solidFill>
              <a:schemeClr val="tx1"/>
            </a:solidFill>
          </a:endParaRPr>
        </a:p>
      </dgm:t>
    </dgm:pt>
    <dgm:pt modelId="{A460074F-7AA2-4C1B-B3A5-476A77B56167}" type="parTrans" cxnId="{24E19112-9F6A-438D-B886-34C8A7156CEA}">
      <dgm:prSet/>
      <dgm:spPr/>
      <dgm:t>
        <a:bodyPr/>
        <a:lstStyle/>
        <a:p>
          <a:endParaRPr lang="en-US"/>
        </a:p>
      </dgm:t>
    </dgm:pt>
    <dgm:pt modelId="{6FEFDD18-F64E-4E24-BFB9-566BD247A526}" type="sibTrans" cxnId="{24E19112-9F6A-438D-B886-34C8A7156CEA}">
      <dgm:prSet/>
      <dgm:spPr/>
      <dgm:t>
        <a:bodyPr/>
        <a:lstStyle/>
        <a:p>
          <a:endParaRPr lang="en-US"/>
        </a:p>
      </dgm:t>
    </dgm:pt>
    <dgm:pt modelId="{4DFE5C78-E8AF-4345-BFEA-E28BD14350D8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Conversely, the extent and nature of loneliness in a culture may be described as a property of that very culture.</a:t>
          </a:r>
          <a:endParaRPr lang="en-US">
            <a:solidFill>
              <a:schemeClr val="tx1"/>
            </a:solidFill>
          </a:endParaRPr>
        </a:p>
      </dgm:t>
    </dgm:pt>
    <dgm:pt modelId="{0B3262F5-D30F-44CC-A99E-030449526112}" type="parTrans" cxnId="{A6616EEC-0DD5-4D4C-8630-29ECC8AC8603}">
      <dgm:prSet/>
      <dgm:spPr/>
      <dgm:t>
        <a:bodyPr/>
        <a:lstStyle/>
        <a:p>
          <a:endParaRPr lang="en-US"/>
        </a:p>
      </dgm:t>
    </dgm:pt>
    <dgm:pt modelId="{C12D8724-3B2A-49A5-A187-9D6A049A29C0}" type="sibTrans" cxnId="{A6616EEC-0DD5-4D4C-8630-29ECC8AC8603}">
      <dgm:prSet/>
      <dgm:spPr/>
      <dgm:t>
        <a:bodyPr/>
        <a:lstStyle/>
        <a:p>
          <a:endParaRPr lang="en-US"/>
        </a:p>
      </dgm:t>
    </dgm:pt>
    <dgm:pt modelId="{DEBE311E-220C-4903-9B83-A59A0223EA2C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Accordingly, a culture of loneliness is found in both individualist and communal cultures, but of different kinds. </a:t>
          </a:r>
          <a:endParaRPr lang="en-US" dirty="0">
            <a:solidFill>
              <a:schemeClr val="tx1"/>
            </a:solidFill>
          </a:endParaRPr>
        </a:p>
      </dgm:t>
    </dgm:pt>
    <dgm:pt modelId="{42D0D150-8DBC-44D4-82B3-D1FF62453997}" type="parTrans" cxnId="{C37E35E9-BB3F-4B84-968D-4B3B07188FB1}">
      <dgm:prSet/>
      <dgm:spPr/>
      <dgm:t>
        <a:bodyPr/>
        <a:lstStyle/>
        <a:p>
          <a:endParaRPr lang="en-US"/>
        </a:p>
      </dgm:t>
    </dgm:pt>
    <dgm:pt modelId="{0EF909A9-9446-4732-B32E-A3F02377215A}" type="sibTrans" cxnId="{C37E35E9-BB3F-4B84-968D-4B3B07188FB1}">
      <dgm:prSet/>
      <dgm:spPr/>
      <dgm:t>
        <a:bodyPr/>
        <a:lstStyle/>
        <a:p>
          <a:endParaRPr lang="en-US"/>
        </a:p>
      </dgm:t>
    </dgm:pt>
    <dgm:pt modelId="{D1F9BC64-6063-4B15-AEB9-EAD99B719868}">
      <dgm:prSet/>
      <dgm:spPr/>
      <dgm:t>
        <a:bodyPr/>
        <a:lstStyle/>
        <a:p>
          <a:r>
            <a:rPr lang="en-US"/>
            <a:t>C</a:t>
          </a:r>
          <a:r>
            <a:rPr lang="en-US" b="0" i="0"/>
            <a:t>ultural loneliness: whereby someone is lonely while being in a foreign culture that leaves one feeling not understood and not able to reciprocate understanding about cultural meanings.</a:t>
          </a:r>
          <a:endParaRPr lang="en-US"/>
        </a:p>
      </dgm:t>
    </dgm:pt>
    <dgm:pt modelId="{4508EDB2-BF51-49D5-BAE7-F9D7A8BE7D90}" type="parTrans" cxnId="{6DC66D71-C20A-48E8-977A-3E9701E9DD63}">
      <dgm:prSet/>
      <dgm:spPr/>
      <dgm:t>
        <a:bodyPr/>
        <a:lstStyle/>
        <a:p>
          <a:endParaRPr lang="en-US"/>
        </a:p>
      </dgm:t>
    </dgm:pt>
    <dgm:pt modelId="{85B87BFC-5046-4490-A8C9-4E82F9403E1A}" type="sibTrans" cxnId="{6DC66D71-C20A-48E8-977A-3E9701E9DD63}">
      <dgm:prSet/>
      <dgm:spPr/>
      <dgm:t>
        <a:bodyPr/>
        <a:lstStyle/>
        <a:p>
          <a:endParaRPr lang="en-US"/>
        </a:p>
      </dgm:t>
    </dgm:pt>
    <dgm:pt modelId="{CF97DC8B-DB5C-4657-BC0E-9E167752BFDA}" type="pres">
      <dgm:prSet presAssocID="{BA70379E-4BEC-4D0C-AE4C-FC99D505F145}" presName="diagram" presStyleCnt="0">
        <dgm:presLayoutVars>
          <dgm:dir/>
          <dgm:resizeHandles val="exact"/>
        </dgm:presLayoutVars>
      </dgm:prSet>
      <dgm:spPr/>
    </dgm:pt>
    <dgm:pt modelId="{D288D699-1E8A-4CB9-9C6D-0232F0C8A7BB}" type="pres">
      <dgm:prSet presAssocID="{CEFC2C51-F716-47C9-BC4C-AAFA03C1514A}" presName="node" presStyleLbl="node1" presStyleIdx="0" presStyleCnt="4">
        <dgm:presLayoutVars>
          <dgm:bulletEnabled val="1"/>
        </dgm:presLayoutVars>
      </dgm:prSet>
      <dgm:spPr/>
    </dgm:pt>
    <dgm:pt modelId="{9CC47216-B841-4E00-AC97-4CAAC885749C}" type="pres">
      <dgm:prSet presAssocID="{6FEFDD18-F64E-4E24-BFB9-566BD247A526}" presName="sibTrans" presStyleLbl="sibTrans2D1" presStyleIdx="0" presStyleCnt="3"/>
      <dgm:spPr/>
    </dgm:pt>
    <dgm:pt modelId="{F27BD245-B7C5-4B30-B2E5-E87D850B73FD}" type="pres">
      <dgm:prSet presAssocID="{6FEFDD18-F64E-4E24-BFB9-566BD247A526}" presName="connectorText" presStyleLbl="sibTrans2D1" presStyleIdx="0" presStyleCnt="3"/>
      <dgm:spPr/>
    </dgm:pt>
    <dgm:pt modelId="{4823F1BD-91D0-4647-BF5E-F5A8926A5EE1}" type="pres">
      <dgm:prSet presAssocID="{4DFE5C78-E8AF-4345-BFEA-E28BD14350D8}" presName="node" presStyleLbl="node1" presStyleIdx="1" presStyleCnt="4">
        <dgm:presLayoutVars>
          <dgm:bulletEnabled val="1"/>
        </dgm:presLayoutVars>
      </dgm:prSet>
      <dgm:spPr/>
    </dgm:pt>
    <dgm:pt modelId="{E301E4A0-3C73-4BE7-9337-38AA53CD95B3}" type="pres">
      <dgm:prSet presAssocID="{C12D8724-3B2A-49A5-A187-9D6A049A29C0}" presName="sibTrans" presStyleLbl="sibTrans2D1" presStyleIdx="1" presStyleCnt="3"/>
      <dgm:spPr/>
    </dgm:pt>
    <dgm:pt modelId="{65B9CE7D-795F-47F3-B80D-91690A38E5D9}" type="pres">
      <dgm:prSet presAssocID="{C12D8724-3B2A-49A5-A187-9D6A049A29C0}" presName="connectorText" presStyleLbl="sibTrans2D1" presStyleIdx="1" presStyleCnt="3"/>
      <dgm:spPr/>
    </dgm:pt>
    <dgm:pt modelId="{C00E1771-44F3-4C2F-BE79-A2F596986838}" type="pres">
      <dgm:prSet presAssocID="{DEBE311E-220C-4903-9B83-A59A0223EA2C}" presName="node" presStyleLbl="node1" presStyleIdx="2" presStyleCnt="4">
        <dgm:presLayoutVars>
          <dgm:bulletEnabled val="1"/>
        </dgm:presLayoutVars>
      </dgm:prSet>
      <dgm:spPr/>
    </dgm:pt>
    <dgm:pt modelId="{9EFFBB4F-02D4-4D77-9914-9DA5FD2C928B}" type="pres">
      <dgm:prSet presAssocID="{0EF909A9-9446-4732-B32E-A3F02377215A}" presName="sibTrans" presStyleLbl="sibTrans2D1" presStyleIdx="2" presStyleCnt="3"/>
      <dgm:spPr/>
    </dgm:pt>
    <dgm:pt modelId="{CF69671D-387F-4CDC-9D0B-82B44FADC068}" type="pres">
      <dgm:prSet presAssocID="{0EF909A9-9446-4732-B32E-A3F02377215A}" presName="connectorText" presStyleLbl="sibTrans2D1" presStyleIdx="2" presStyleCnt="3"/>
      <dgm:spPr/>
    </dgm:pt>
    <dgm:pt modelId="{B24DCE7F-E949-4EE3-ADF9-456ADAF42636}" type="pres">
      <dgm:prSet presAssocID="{D1F9BC64-6063-4B15-AEB9-EAD99B719868}" presName="node" presStyleLbl="node1" presStyleIdx="3" presStyleCnt="4">
        <dgm:presLayoutVars>
          <dgm:bulletEnabled val="1"/>
        </dgm:presLayoutVars>
      </dgm:prSet>
      <dgm:spPr/>
    </dgm:pt>
  </dgm:ptLst>
  <dgm:cxnLst>
    <dgm:cxn modelId="{9C424906-3610-49E4-92AB-A3AC92F8DC42}" type="presOf" srcId="{6FEFDD18-F64E-4E24-BFB9-566BD247A526}" destId="{F27BD245-B7C5-4B30-B2E5-E87D850B73FD}" srcOrd="1" destOrd="0" presId="urn:microsoft.com/office/officeart/2005/8/layout/process5"/>
    <dgm:cxn modelId="{4571AA06-E29F-40AB-87D2-C9D1C2E36AC6}" type="presOf" srcId="{0EF909A9-9446-4732-B32E-A3F02377215A}" destId="{9EFFBB4F-02D4-4D77-9914-9DA5FD2C928B}" srcOrd="0" destOrd="0" presId="urn:microsoft.com/office/officeart/2005/8/layout/process5"/>
    <dgm:cxn modelId="{5589DC0B-3024-4D55-A3E1-7A2D2CFBAF0C}" type="presOf" srcId="{DEBE311E-220C-4903-9B83-A59A0223EA2C}" destId="{C00E1771-44F3-4C2F-BE79-A2F596986838}" srcOrd="0" destOrd="0" presId="urn:microsoft.com/office/officeart/2005/8/layout/process5"/>
    <dgm:cxn modelId="{24E19112-9F6A-438D-B886-34C8A7156CEA}" srcId="{BA70379E-4BEC-4D0C-AE4C-FC99D505F145}" destId="{CEFC2C51-F716-47C9-BC4C-AAFA03C1514A}" srcOrd="0" destOrd="0" parTransId="{A460074F-7AA2-4C1B-B3A5-476A77B56167}" sibTransId="{6FEFDD18-F64E-4E24-BFB9-566BD247A526}"/>
    <dgm:cxn modelId="{EE4ED512-F723-4EF0-A876-8E48EDC42F72}" type="presOf" srcId="{6FEFDD18-F64E-4E24-BFB9-566BD247A526}" destId="{9CC47216-B841-4E00-AC97-4CAAC885749C}" srcOrd="0" destOrd="0" presId="urn:microsoft.com/office/officeart/2005/8/layout/process5"/>
    <dgm:cxn modelId="{8D06C761-C9EE-4F43-8AC3-8311B29B4FE1}" type="presOf" srcId="{D1F9BC64-6063-4B15-AEB9-EAD99B719868}" destId="{B24DCE7F-E949-4EE3-ADF9-456ADAF42636}" srcOrd="0" destOrd="0" presId="urn:microsoft.com/office/officeart/2005/8/layout/process5"/>
    <dgm:cxn modelId="{6DC66D71-C20A-48E8-977A-3E9701E9DD63}" srcId="{BA70379E-4BEC-4D0C-AE4C-FC99D505F145}" destId="{D1F9BC64-6063-4B15-AEB9-EAD99B719868}" srcOrd="3" destOrd="0" parTransId="{4508EDB2-BF51-49D5-BAE7-F9D7A8BE7D90}" sibTransId="{85B87BFC-5046-4490-A8C9-4E82F9403E1A}"/>
    <dgm:cxn modelId="{76367478-D78C-40C5-A97F-FB32DB32AAE9}" type="presOf" srcId="{0EF909A9-9446-4732-B32E-A3F02377215A}" destId="{CF69671D-387F-4CDC-9D0B-82B44FADC068}" srcOrd="1" destOrd="0" presId="urn:microsoft.com/office/officeart/2005/8/layout/process5"/>
    <dgm:cxn modelId="{9D0F9B80-B41C-4566-B44D-D567D88AFB11}" type="presOf" srcId="{C12D8724-3B2A-49A5-A187-9D6A049A29C0}" destId="{E301E4A0-3C73-4BE7-9337-38AA53CD95B3}" srcOrd="0" destOrd="0" presId="urn:microsoft.com/office/officeart/2005/8/layout/process5"/>
    <dgm:cxn modelId="{F18A9ABB-20C0-4BCB-8C5E-347EECDFB45E}" type="presOf" srcId="{C12D8724-3B2A-49A5-A187-9D6A049A29C0}" destId="{65B9CE7D-795F-47F3-B80D-91690A38E5D9}" srcOrd="1" destOrd="0" presId="urn:microsoft.com/office/officeart/2005/8/layout/process5"/>
    <dgm:cxn modelId="{61F549D6-01D2-4493-AA17-EDE5BC9BA4A7}" type="presOf" srcId="{CEFC2C51-F716-47C9-BC4C-AAFA03C1514A}" destId="{D288D699-1E8A-4CB9-9C6D-0232F0C8A7BB}" srcOrd="0" destOrd="0" presId="urn:microsoft.com/office/officeart/2005/8/layout/process5"/>
    <dgm:cxn modelId="{934A70E6-EFFA-497E-849C-DBD1D0A8C6CF}" type="presOf" srcId="{4DFE5C78-E8AF-4345-BFEA-E28BD14350D8}" destId="{4823F1BD-91D0-4647-BF5E-F5A8926A5EE1}" srcOrd="0" destOrd="0" presId="urn:microsoft.com/office/officeart/2005/8/layout/process5"/>
    <dgm:cxn modelId="{C37E35E9-BB3F-4B84-968D-4B3B07188FB1}" srcId="{BA70379E-4BEC-4D0C-AE4C-FC99D505F145}" destId="{DEBE311E-220C-4903-9B83-A59A0223EA2C}" srcOrd="2" destOrd="0" parTransId="{42D0D150-8DBC-44D4-82B3-D1FF62453997}" sibTransId="{0EF909A9-9446-4732-B32E-A3F02377215A}"/>
    <dgm:cxn modelId="{A6616EEC-0DD5-4D4C-8630-29ECC8AC8603}" srcId="{BA70379E-4BEC-4D0C-AE4C-FC99D505F145}" destId="{4DFE5C78-E8AF-4345-BFEA-E28BD14350D8}" srcOrd="1" destOrd="0" parTransId="{0B3262F5-D30F-44CC-A99E-030449526112}" sibTransId="{C12D8724-3B2A-49A5-A187-9D6A049A29C0}"/>
    <dgm:cxn modelId="{CBC403FA-9CAC-4D3E-B0B5-1DA4BD95CAC3}" type="presOf" srcId="{BA70379E-4BEC-4D0C-AE4C-FC99D505F145}" destId="{CF97DC8B-DB5C-4657-BC0E-9E167752BFDA}" srcOrd="0" destOrd="0" presId="urn:microsoft.com/office/officeart/2005/8/layout/process5"/>
    <dgm:cxn modelId="{4EE88F3F-F38B-4E0D-A266-FFE9727CDEC1}" type="presParOf" srcId="{CF97DC8B-DB5C-4657-BC0E-9E167752BFDA}" destId="{D288D699-1E8A-4CB9-9C6D-0232F0C8A7BB}" srcOrd="0" destOrd="0" presId="urn:microsoft.com/office/officeart/2005/8/layout/process5"/>
    <dgm:cxn modelId="{CA01D012-8E60-4016-8D29-B1CDE79CFCB5}" type="presParOf" srcId="{CF97DC8B-DB5C-4657-BC0E-9E167752BFDA}" destId="{9CC47216-B841-4E00-AC97-4CAAC885749C}" srcOrd="1" destOrd="0" presId="urn:microsoft.com/office/officeart/2005/8/layout/process5"/>
    <dgm:cxn modelId="{CA25BE8C-3132-4B7D-AD9B-A7139FB75BC9}" type="presParOf" srcId="{9CC47216-B841-4E00-AC97-4CAAC885749C}" destId="{F27BD245-B7C5-4B30-B2E5-E87D850B73FD}" srcOrd="0" destOrd="0" presId="urn:microsoft.com/office/officeart/2005/8/layout/process5"/>
    <dgm:cxn modelId="{B50E02B9-D99C-4C59-8C78-F3F3CC42ACE6}" type="presParOf" srcId="{CF97DC8B-DB5C-4657-BC0E-9E167752BFDA}" destId="{4823F1BD-91D0-4647-BF5E-F5A8926A5EE1}" srcOrd="2" destOrd="0" presId="urn:microsoft.com/office/officeart/2005/8/layout/process5"/>
    <dgm:cxn modelId="{39F1AEC5-C1CB-4C75-AC99-3A2F2000AB49}" type="presParOf" srcId="{CF97DC8B-DB5C-4657-BC0E-9E167752BFDA}" destId="{E301E4A0-3C73-4BE7-9337-38AA53CD95B3}" srcOrd="3" destOrd="0" presId="urn:microsoft.com/office/officeart/2005/8/layout/process5"/>
    <dgm:cxn modelId="{EE430141-5DF8-4090-BB47-ED9764E5853E}" type="presParOf" srcId="{E301E4A0-3C73-4BE7-9337-38AA53CD95B3}" destId="{65B9CE7D-795F-47F3-B80D-91690A38E5D9}" srcOrd="0" destOrd="0" presId="urn:microsoft.com/office/officeart/2005/8/layout/process5"/>
    <dgm:cxn modelId="{69132472-E020-49C6-B4C8-631BA7FEEB94}" type="presParOf" srcId="{CF97DC8B-DB5C-4657-BC0E-9E167752BFDA}" destId="{C00E1771-44F3-4C2F-BE79-A2F596986838}" srcOrd="4" destOrd="0" presId="urn:microsoft.com/office/officeart/2005/8/layout/process5"/>
    <dgm:cxn modelId="{799D9043-CC84-4D93-801B-98241DD799B2}" type="presParOf" srcId="{CF97DC8B-DB5C-4657-BC0E-9E167752BFDA}" destId="{9EFFBB4F-02D4-4D77-9914-9DA5FD2C928B}" srcOrd="5" destOrd="0" presId="urn:microsoft.com/office/officeart/2005/8/layout/process5"/>
    <dgm:cxn modelId="{952871E0-6F77-4BBD-8525-A4FE221A92B5}" type="presParOf" srcId="{9EFFBB4F-02D4-4D77-9914-9DA5FD2C928B}" destId="{CF69671D-387F-4CDC-9D0B-82B44FADC068}" srcOrd="0" destOrd="0" presId="urn:microsoft.com/office/officeart/2005/8/layout/process5"/>
    <dgm:cxn modelId="{DD41F856-C600-419C-869E-5DA97CB485FB}" type="presParOf" srcId="{CF97DC8B-DB5C-4657-BC0E-9E167752BFDA}" destId="{B24DCE7F-E949-4EE3-ADF9-456ADAF4263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6B4FE8-CD81-4AA3-B0D4-09360AD10700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6EDA9C-D2A3-4C30-833B-520F27B9EC1C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Social isolation significantly increased a person’s risk of premature death from all causes, a risk that may rival those of smoking, obesity, and physical inactivity.</a:t>
          </a:r>
          <a:endParaRPr lang="en-US" dirty="0">
            <a:solidFill>
              <a:schemeClr val="tx1"/>
            </a:solidFill>
          </a:endParaRPr>
        </a:p>
      </dgm:t>
    </dgm:pt>
    <dgm:pt modelId="{F8D0F4E0-C27C-4009-A68C-B07C64A48ED1}" type="parTrans" cxnId="{EFA2E9B2-B7D1-4262-BA69-B2003ED63D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3CF8D5-0CF3-4D73-9626-2966AF5B05E0}" type="sibTrans" cxnId="{EFA2E9B2-B7D1-4262-BA69-B2003ED63D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6EE279-28C4-414F-ACB4-65B390AD6C11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Social isolation was associated with about a 50% increased risk of dementia.</a:t>
          </a:r>
          <a:endParaRPr lang="en-US" dirty="0">
            <a:solidFill>
              <a:schemeClr val="tx1"/>
            </a:solidFill>
          </a:endParaRPr>
        </a:p>
      </dgm:t>
    </dgm:pt>
    <dgm:pt modelId="{A50EA165-5357-4348-9124-35D25E81406A}" type="parTrans" cxnId="{23879B53-4013-4BEF-972E-D15115FA54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D8B6EF-5A06-4492-8A60-CBC1F9338070}" type="sibTrans" cxnId="{23879B53-4013-4BEF-972E-D15115FA54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77F47B-2C6E-4A53-84AE-95BB9AE1B58E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Poor social relationships (characterized by social isolation or loneliness) was associated with a 29% increased risk of heart disease and a 32% increased risk of stroke.</a:t>
          </a:r>
          <a:endParaRPr lang="en-US" dirty="0">
            <a:solidFill>
              <a:schemeClr val="tx1"/>
            </a:solidFill>
          </a:endParaRPr>
        </a:p>
      </dgm:t>
    </dgm:pt>
    <dgm:pt modelId="{7BE3050D-519A-44C1-B8C9-A4FD9AD834C7}" type="parTrans" cxnId="{250CFC3A-60F4-472D-A954-72D4E6554B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2169A5-F478-40D1-AC4E-32CDA259549E}" type="sibTrans" cxnId="{250CFC3A-60F4-472D-A954-72D4E6554B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887497-B3F7-4931-9AC1-2E3B5F10CC68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Loneliness was associated with higher rates of depression, anxiety, and suicide.</a:t>
          </a:r>
          <a:endParaRPr lang="en-US">
            <a:solidFill>
              <a:schemeClr val="tx1"/>
            </a:solidFill>
          </a:endParaRPr>
        </a:p>
      </dgm:t>
    </dgm:pt>
    <dgm:pt modelId="{F11F8FF0-3248-449F-89A8-8C269725F307}" type="parTrans" cxnId="{2A42710C-C38B-4FDF-9779-54F7F3F823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E4E821-EEDC-4F6E-9A28-C37CD27FB5C3}" type="sibTrans" cxnId="{2A42710C-C38B-4FDF-9779-54F7F3F823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CB732-51A2-4A80-813F-879F6DCDBD4F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Loneliness among heart failure patients was associated with a nearly 4 times increased risk of death, 68% increased risk of hospitalization, and 57% increased risk of emergency department visits.</a:t>
          </a:r>
          <a:endParaRPr lang="en-US" dirty="0">
            <a:solidFill>
              <a:schemeClr val="tx1"/>
            </a:solidFill>
          </a:endParaRPr>
        </a:p>
      </dgm:t>
    </dgm:pt>
    <dgm:pt modelId="{CAA5025E-C772-4402-B67F-DDEF4DEEE5B9}" type="parTrans" cxnId="{EB91D4C3-51DB-4EA0-B6C7-4A697FC8F8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1F2F21-A410-4AE1-9E44-2F74998E9FF4}" type="sibTrans" cxnId="{EB91D4C3-51DB-4EA0-B6C7-4A697FC8F8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DEB1A2-EA8B-48C3-88CA-4815495B03AC}" type="pres">
      <dgm:prSet presAssocID="{3E6B4FE8-CD81-4AA3-B0D4-09360AD10700}" presName="Name0" presStyleCnt="0">
        <dgm:presLayoutVars>
          <dgm:dir/>
          <dgm:animLvl val="lvl"/>
          <dgm:resizeHandles val="exact"/>
        </dgm:presLayoutVars>
      </dgm:prSet>
      <dgm:spPr/>
    </dgm:pt>
    <dgm:pt modelId="{9BF22521-730C-45C9-AB36-19CF61E71A56}" type="pres">
      <dgm:prSet presAssocID="{5A7CB732-51A2-4A80-813F-879F6DCDBD4F}" presName="boxAndChildren" presStyleCnt="0"/>
      <dgm:spPr/>
    </dgm:pt>
    <dgm:pt modelId="{A2813E82-90FB-4ECB-AD22-E1F606F94179}" type="pres">
      <dgm:prSet presAssocID="{5A7CB732-51A2-4A80-813F-879F6DCDBD4F}" presName="parentTextBox" presStyleLbl="node1" presStyleIdx="0" presStyleCnt="5"/>
      <dgm:spPr/>
    </dgm:pt>
    <dgm:pt modelId="{1AFFE65F-9133-470A-BEE4-2F8DFED4DDD0}" type="pres">
      <dgm:prSet presAssocID="{C0E4E821-EEDC-4F6E-9A28-C37CD27FB5C3}" presName="sp" presStyleCnt="0"/>
      <dgm:spPr/>
    </dgm:pt>
    <dgm:pt modelId="{DCF96101-F9B8-4C14-9FBF-10A698F499BE}" type="pres">
      <dgm:prSet presAssocID="{BB887497-B3F7-4931-9AC1-2E3B5F10CC68}" presName="arrowAndChildren" presStyleCnt="0"/>
      <dgm:spPr/>
    </dgm:pt>
    <dgm:pt modelId="{55D5426C-E4BB-43C0-8D08-AEFDD4EE7EF8}" type="pres">
      <dgm:prSet presAssocID="{BB887497-B3F7-4931-9AC1-2E3B5F10CC68}" presName="parentTextArrow" presStyleLbl="node1" presStyleIdx="1" presStyleCnt="5"/>
      <dgm:spPr/>
    </dgm:pt>
    <dgm:pt modelId="{C43575A0-CE28-4D11-A066-4B6236588305}" type="pres">
      <dgm:prSet presAssocID="{CB2169A5-F478-40D1-AC4E-32CDA259549E}" presName="sp" presStyleCnt="0"/>
      <dgm:spPr/>
    </dgm:pt>
    <dgm:pt modelId="{EAB12462-4087-488A-9CCA-D336EBC72412}" type="pres">
      <dgm:prSet presAssocID="{6477F47B-2C6E-4A53-84AE-95BB9AE1B58E}" presName="arrowAndChildren" presStyleCnt="0"/>
      <dgm:spPr/>
    </dgm:pt>
    <dgm:pt modelId="{2A49E795-FF52-4CB9-81B2-AE40A8972C55}" type="pres">
      <dgm:prSet presAssocID="{6477F47B-2C6E-4A53-84AE-95BB9AE1B58E}" presName="parentTextArrow" presStyleLbl="node1" presStyleIdx="2" presStyleCnt="5"/>
      <dgm:spPr/>
    </dgm:pt>
    <dgm:pt modelId="{9C0683DF-1698-4622-B90C-04557642D77E}" type="pres">
      <dgm:prSet presAssocID="{E4D8B6EF-5A06-4492-8A60-CBC1F9338070}" presName="sp" presStyleCnt="0"/>
      <dgm:spPr/>
    </dgm:pt>
    <dgm:pt modelId="{3360DDC1-A0FC-4949-9011-CD8D0E3D295A}" type="pres">
      <dgm:prSet presAssocID="{B56EE279-28C4-414F-ACB4-65B390AD6C11}" presName="arrowAndChildren" presStyleCnt="0"/>
      <dgm:spPr/>
    </dgm:pt>
    <dgm:pt modelId="{A3876083-2553-4AA3-8711-B3C0A513791D}" type="pres">
      <dgm:prSet presAssocID="{B56EE279-28C4-414F-ACB4-65B390AD6C11}" presName="parentTextArrow" presStyleLbl="node1" presStyleIdx="3" presStyleCnt="5"/>
      <dgm:spPr/>
    </dgm:pt>
    <dgm:pt modelId="{F5458888-7BF9-426D-A7E5-C92948094DFD}" type="pres">
      <dgm:prSet presAssocID="{C63CF8D5-0CF3-4D73-9626-2966AF5B05E0}" presName="sp" presStyleCnt="0"/>
      <dgm:spPr/>
    </dgm:pt>
    <dgm:pt modelId="{349D10E9-AAE2-4D4A-8582-2E222FFCAAC9}" type="pres">
      <dgm:prSet presAssocID="{F56EDA9C-D2A3-4C30-833B-520F27B9EC1C}" presName="arrowAndChildren" presStyleCnt="0"/>
      <dgm:spPr/>
    </dgm:pt>
    <dgm:pt modelId="{16700813-38B0-4D72-9491-982730899FC8}" type="pres">
      <dgm:prSet presAssocID="{F56EDA9C-D2A3-4C30-833B-520F27B9EC1C}" presName="parentTextArrow" presStyleLbl="node1" presStyleIdx="4" presStyleCnt="5"/>
      <dgm:spPr/>
    </dgm:pt>
  </dgm:ptLst>
  <dgm:cxnLst>
    <dgm:cxn modelId="{3BF36001-4F0C-46D4-BB6E-8877569DD115}" type="presOf" srcId="{5A7CB732-51A2-4A80-813F-879F6DCDBD4F}" destId="{A2813E82-90FB-4ECB-AD22-E1F606F94179}" srcOrd="0" destOrd="0" presId="urn:microsoft.com/office/officeart/2005/8/layout/process4"/>
    <dgm:cxn modelId="{2A42710C-C38B-4FDF-9779-54F7F3F8231D}" srcId="{3E6B4FE8-CD81-4AA3-B0D4-09360AD10700}" destId="{BB887497-B3F7-4931-9AC1-2E3B5F10CC68}" srcOrd="3" destOrd="0" parTransId="{F11F8FF0-3248-449F-89A8-8C269725F307}" sibTransId="{C0E4E821-EEDC-4F6E-9A28-C37CD27FB5C3}"/>
    <dgm:cxn modelId="{250CFC3A-60F4-472D-A954-72D4E6554B1F}" srcId="{3E6B4FE8-CD81-4AA3-B0D4-09360AD10700}" destId="{6477F47B-2C6E-4A53-84AE-95BB9AE1B58E}" srcOrd="2" destOrd="0" parTransId="{7BE3050D-519A-44C1-B8C9-A4FD9AD834C7}" sibTransId="{CB2169A5-F478-40D1-AC4E-32CDA259549E}"/>
    <dgm:cxn modelId="{1D1EFB3B-C86B-4F1C-AAE6-27A4D7451DE5}" type="presOf" srcId="{BB887497-B3F7-4931-9AC1-2E3B5F10CC68}" destId="{55D5426C-E4BB-43C0-8D08-AEFDD4EE7EF8}" srcOrd="0" destOrd="0" presId="urn:microsoft.com/office/officeart/2005/8/layout/process4"/>
    <dgm:cxn modelId="{3E3EFC40-E79B-41EF-B163-43A5A164E40E}" type="presOf" srcId="{F56EDA9C-D2A3-4C30-833B-520F27B9EC1C}" destId="{16700813-38B0-4D72-9491-982730899FC8}" srcOrd="0" destOrd="0" presId="urn:microsoft.com/office/officeart/2005/8/layout/process4"/>
    <dgm:cxn modelId="{18475771-A1CA-4E6B-BF72-9D7D1530104F}" type="presOf" srcId="{B56EE279-28C4-414F-ACB4-65B390AD6C11}" destId="{A3876083-2553-4AA3-8711-B3C0A513791D}" srcOrd="0" destOrd="0" presId="urn:microsoft.com/office/officeart/2005/8/layout/process4"/>
    <dgm:cxn modelId="{23879B53-4013-4BEF-972E-D15115FA543D}" srcId="{3E6B4FE8-CD81-4AA3-B0D4-09360AD10700}" destId="{B56EE279-28C4-414F-ACB4-65B390AD6C11}" srcOrd="1" destOrd="0" parTransId="{A50EA165-5357-4348-9124-35D25E81406A}" sibTransId="{E4D8B6EF-5A06-4492-8A60-CBC1F9338070}"/>
    <dgm:cxn modelId="{6EC9688B-8FF3-4DB9-9762-52568D3B3950}" type="presOf" srcId="{3E6B4FE8-CD81-4AA3-B0D4-09360AD10700}" destId="{7EDEB1A2-EA8B-48C3-88CA-4815495B03AC}" srcOrd="0" destOrd="0" presId="urn:microsoft.com/office/officeart/2005/8/layout/process4"/>
    <dgm:cxn modelId="{EFA2E9B2-B7D1-4262-BA69-B2003ED63D62}" srcId="{3E6B4FE8-CD81-4AA3-B0D4-09360AD10700}" destId="{F56EDA9C-D2A3-4C30-833B-520F27B9EC1C}" srcOrd="0" destOrd="0" parTransId="{F8D0F4E0-C27C-4009-A68C-B07C64A48ED1}" sibTransId="{C63CF8D5-0CF3-4D73-9626-2966AF5B05E0}"/>
    <dgm:cxn modelId="{EB91D4C3-51DB-4EA0-B6C7-4A697FC8F8EB}" srcId="{3E6B4FE8-CD81-4AA3-B0D4-09360AD10700}" destId="{5A7CB732-51A2-4A80-813F-879F6DCDBD4F}" srcOrd="4" destOrd="0" parTransId="{CAA5025E-C772-4402-B67F-DDEF4DEEE5B9}" sibTransId="{891F2F21-A410-4AE1-9E44-2F74998E9FF4}"/>
    <dgm:cxn modelId="{4E756AF1-16C3-4E73-81E7-00992493D2B9}" type="presOf" srcId="{6477F47B-2C6E-4A53-84AE-95BB9AE1B58E}" destId="{2A49E795-FF52-4CB9-81B2-AE40A8972C55}" srcOrd="0" destOrd="0" presId="urn:microsoft.com/office/officeart/2005/8/layout/process4"/>
    <dgm:cxn modelId="{D6F46FBB-141B-4AF5-8931-C494C6EF396E}" type="presParOf" srcId="{7EDEB1A2-EA8B-48C3-88CA-4815495B03AC}" destId="{9BF22521-730C-45C9-AB36-19CF61E71A56}" srcOrd="0" destOrd="0" presId="urn:microsoft.com/office/officeart/2005/8/layout/process4"/>
    <dgm:cxn modelId="{0B25340F-46DA-4A2C-9307-98E4834097C6}" type="presParOf" srcId="{9BF22521-730C-45C9-AB36-19CF61E71A56}" destId="{A2813E82-90FB-4ECB-AD22-E1F606F94179}" srcOrd="0" destOrd="0" presId="urn:microsoft.com/office/officeart/2005/8/layout/process4"/>
    <dgm:cxn modelId="{4535E7D4-9792-439A-A05B-EF2BBF2CF3E2}" type="presParOf" srcId="{7EDEB1A2-EA8B-48C3-88CA-4815495B03AC}" destId="{1AFFE65F-9133-470A-BEE4-2F8DFED4DDD0}" srcOrd="1" destOrd="0" presId="urn:microsoft.com/office/officeart/2005/8/layout/process4"/>
    <dgm:cxn modelId="{6C8F2E29-5030-45A5-BBCA-02D135B1D748}" type="presParOf" srcId="{7EDEB1A2-EA8B-48C3-88CA-4815495B03AC}" destId="{DCF96101-F9B8-4C14-9FBF-10A698F499BE}" srcOrd="2" destOrd="0" presId="urn:microsoft.com/office/officeart/2005/8/layout/process4"/>
    <dgm:cxn modelId="{E7BDEE65-3411-4D91-853F-B4493523529A}" type="presParOf" srcId="{DCF96101-F9B8-4C14-9FBF-10A698F499BE}" destId="{55D5426C-E4BB-43C0-8D08-AEFDD4EE7EF8}" srcOrd="0" destOrd="0" presId="urn:microsoft.com/office/officeart/2005/8/layout/process4"/>
    <dgm:cxn modelId="{4856BBDF-5FDF-4BB6-902A-72D7BA9F2EC5}" type="presParOf" srcId="{7EDEB1A2-EA8B-48C3-88CA-4815495B03AC}" destId="{C43575A0-CE28-4D11-A066-4B6236588305}" srcOrd="3" destOrd="0" presId="urn:microsoft.com/office/officeart/2005/8/layout/process4"/>
    <dgm:cxn modelId="{972FA642-CE8F-424F-9897-4B6179742EF8}" type="presParOf" srcId="{7EDEB1A2-EA8B-48C3-88CA-4815495B03AC}" destId="{EAB12462-4087-488A-9CCA-D336EBC72412}" srcOrd="4" destOrd="0" presId="urn:microsoft.com/office/officeart/2005/8/layout/process4"/>
    <dgm:cxn modelId="{5D3591BA-42E6-47FD-A2A8-495A99EDEAD1}" type="presParOf" srcId="{EAB12462-4087-488A-9CCA-D336EBC72412}" destId="{2A49E795-FF52-4CB9-81B2-AE40A8972C55}" srcOrd="0" destOrd="0" presId="urn:microsoft.com/office/officeart/2005/8/layout/process4"/>
    <dgm:cxn modelId="{08B771B4-7109-4D10-8693-C400D432E427}" type="presParOf" srcId="{7EDEB1A2-EA8B-48C3-88CA-4815495B03AC}" destId="{9C0683DF-1698-4622-B90C-04557642D77E}" srcOrd="5" destOrd="0" presId="urn:microsoft.com/office/officeart/2005/8/layout/process4"/>
    <dgm:cxn modelId="{27B017F4-578F-4E3E-B946-6B4F6F847CEC}" type="presParOf" srcId="{7EDEB1A2-EA8B-48C3-88CA-4815495B03AC}" destId="{3360DDC1-A0FC-4949-9011-CD8D0E3D295A}" srcOrd="6" destOrd="0" presId="urn:microsoft.com/office/officeart/2005/8/layout/process4"/>
    <dgm:cxn modelId="{BC5010CA-BBA1-4667-BF01-971D82E197D1}" type="presParOf" srcId="{3360DDC1-A0FC-4949-9011-CD8D0E3D295A}" destId="{A3876083-2553-4AA3-8711-B3C0A513791D}" srcOrd="0" destOrd="0" presId="urn:microsoft.com/office/officeart/2005/8/layout/process4"/>
    <dgm:cxn modelId="{F4B2452E-BBC1-4A83-BD8C-023E12AB7099}" type="presParOf" srcId="{7EDEB1A2-EA8B-48C3-88CA-4815495B03AC}" destId="{F5458888-7BF9-426D-A7E5-C92948094DFD}" srcOrd="7" destOrd="0" presId="urn:microsoft.com/office/officeart/2005/8/layout/process4"/>
    <dgm:cxn modelId="{BE2F3C60-75D4-47CA-A67D-BCD90EB28B63}" type="presParOf" srcId="{7EDEB1A2-EA8B-48C3-88CA-4815495B03AC}" destId="{349D10E9-AAE2-4D4A-8582-2E222FFCAAC9}" srcOrd="8" destOrd="0" presId="urn:microsoft.com/office/officeart/2005/8/layout/process4"/>
    <dgm:cxn modelId="{779565FC-14EF-4F54-8041-7388CFC23BD0}" type="presParOf" srcId="{349D10E9-AAE2-4D4A-8582-2E222FFCAAC9}" destId="{16700813-38B0-4D72-9491-982730899FC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3450A-0C08-4F43-9752-6D93926424C5}">
      <dsp:nvSpPr>
        <dsp:cNvPr id="0" name=""/>
        <dsp:cNvSpPr/>
      </dsp:nvSpPr>
      <dsp:spPr>
        <a:xfrm>
          <a:off x="791732" y="6772"/>
          <a:ext cx="2476516" cy="24765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alpha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Social isolation</a:t>
          </a:r>
        </a:p>
      </dsp:txBody>
      <dsp:txXfrm>
        <a:off x="1137552" y="298807"/>
        <a:ext cx="1427901" cy="1892447"/>
      </dsp:txXfrm>
    </dsp:sp>
    <dsp:sp modelId="{5AB1EEA7-3C56-40C2-84CC-A71017F68226}">
      <dsp:nvSpPr>
        <dsp:cNvPr id="0" name=""/>
        <dsp:cNvSpPr/>
      </dsp:nvSpPr>
      <dsp:spPr>
        <a:xfrm>
          <a:off x="2593572" y="13545"/>
          <a:ext cx="2476516" cy="24765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alpha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Loneliness</a:t>
          </a:r>
        </a:p>
      </dsp:txBody>
      <dsp:txXfrm>
        <a:off x="3296367" y="305580"/>
        <a:ext cx="1427901" cy="1892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357D4-4B9C-45C5-A46B-E26E9ABB39C3}">
      <dsp:nvSpPr>
        <dsp:cNvPr id="0" name=""/>
        <dsp:cNvSpPr/>
      </dsp:nvSpPr>
      <dsp:spPr>
        <a:xfrm>
          <a:off x="3834674" y="39993"/>
          <a:ext cx="1364206" cy="136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Vulnerable older adults </a:t>
          </a:r>
          <a:endParaRPr lang="en-US" sz="2200" kern="1200" dirty="0"/>
        </a:p>
      </dsp:txBody>
      <dsp:txXfrm>
        <a:off x="3834674" y="39993"/>
        <a:ext cx="1364206" cy="1364206"/>
      </dsp:txXfrm>
    </dsp:sp>
    <dsp:sp modelId="{CB907965-1BC7-4C40-BA20-5AFFBBAC3CBD}">
      <dsp:nvSpPr>
        <dsp:cNvPr id="0" name=""/>
        <dsp:cNvSpPr/>
      </dsp:nvSpPr>
      <dsp:spPr>
        <a:xfrm>
          <a:off x="623255" y="249"/>
          <a:ext cx="5117713" cy="5117713"/>
        </a:xfrm>
        <a:prstGeom prst="circularArrow">
          <a:avLst>
            <a:gd name="adj1" fmla="val 5198"/>
            <a:gd name="adj2" fmla="val 335758"/>
            <a:gd name="adj3" fmla="val 21293874"/>
            <a:gd name="adj4" fmla="val 19765685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37E4B-A552-4CD5-B0D4-31921B25477F}">
      <dsp:nvSpPr>
        <dsp:cNvPr id="0" name=""/>
        <dsp:cNvSpPr/>
      </dsp:nvSpPr>
      <dsp:spPr>
        <a:xfrm>
          <a:off x="4659542" y="2578678"/>
          <a:ext cx="1364206" cy="136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</a:t>
          </a:r>
          <a:r>
            <a:rPr lang="en-US" sz="2200" b="0" i="0" kern="1200" dirty="0"/>
            <a:t>mmigrants </a:t>
          </a:r>
          <a:endParaRPr lang="en-US" sz="2200" kern="1200" dirty="0"/>
        </a:p>
      </dsp:txBody>
      <dsp:txXfrm>
        <a:off x="4659542" y="2578678"/>
        <a:ext cx="1364206" cy="1364206"/>
      </dsp:txXfrm>
    </dsp:sp>
    <dsp:sp modelId="{8D90483E-2F70-406B-9772-1A0A52FB89EC}">
      <dsp:nvSpPr>
        <dsp:cNvPr id="0" name=""/>
        <dsp:cNvSpPr/>
      </dsp:nvSpPr>
      <dsp:spPr>
        <a:xfrm>
          <a:off x="623255" y="249"/>
          <a:ext cx="5117713" cy="5117713"/>
        </a:xfrm>
        <a:prstGeom prst="circularArrow">
          <a:avLst>
            <a:gd name="adj1" fmla="val 5198"/>
            <a:gd name="adj2" fmla="val 335758"/>
            <a:gd name="adj3" fmla="val 4015353"/>
            <a:gd name="adj4" fmla="val 2252831"/>
            <a:gd name="adj5" fmla="val 6064"/>
          </a:avLst>
        </a:prstGeom>
        <a:solidFill>
          <a:schemeClr val="accent2">
            <a:hueOff val="-658291"/>
            <a:satOff val="10586"/>
            <a:lumOff val="-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780B8-C59A-4BAF-AA1E-66AE008268EA}">
      <dsp:nvSpPr>
        <dsp:cNvPr id="0" name=""/>
        <dsp:cNvSpPr/>
      </dsp:nvSpPr>
      <dsp:spPr>
        <a:xfrm>
          <a:off x="2500008" y="4147671"/>
          <a:ext cx="1364206" cy="136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LGBT populations </a:t>
          </a:r>
          <a:endParaRPr lang="en-US" sz="2200" kern="1200" dirty="0"/>
        </a:p>
      </dsp:txBody>
      <dsp:txXfrm>
        <a:off x="2500008" y="4147671"/>
        <a:ext cx="1364206" cy="1364206"/>
      </dsp:txXfrm>
    </dsp:sp>
    <dsp:sp modelId="{09DC8AAB-39D1-4D5D-8240-254467389C02}">
      <dsp:nvSpPr>
        <dsp:cNvPr id="0" name=""/>
        <dsp:cNvSpPr/>
      </dsp:nvSpPr>
      <dsp:spPr>
        <a:xfrm>
          <a:off x="623255" y="249"/>
          <a:ext cx="5117713" cy="5117713"/>
        </a:xfrm>
        <a:prstGeom prst="circularArrow">
          <a:avLst>
            <a:gd name="adj1" fmla="val 5198"/>
            <a:gd name="adj2" fmla="val 335758"/>
            <a:gd name="adj3" fmla="val 8211411"/>
            <a:gd name="adj4" fmla="val 6448889"/>
            <a:gd name="adj5" fmla="val 6064"/>
          </a:avLst>
        </a:prstGeom>
        <a:solidFill>
          <a:schemeClr val="accent2">
            <a:hueOff val="-1316582"/>
            <a:satOff val="21171"/>
            <a:lumOff val="-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F84F1-C17B-4DDB-9116-6AFD2C356F62}">
      <dsp:nvSpPr>
        <dsp:cNvPr id="0" name=""/>
        <dsp:cNvSpPr/>
      </dsp:nvSpPr>
      <dsp:spPr>
        <a:xfrm>
          <a:off x="340474" y="2578678"/>
          <a:ext cx="1364206" cy="136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</a:t>
          </a:r>
          <a:r>
            <a:rPr lang="en-US" sz="2200" b="0" i="0" kern="1200" dirty="0"/>
            <a:t>inorities </a:t>
          </a:r>
          <a:endParaRPr lang="en-US" sz="2200" kern="1200" dirty="0"/>
        </a:p>
      </dsp:txBody>
      <dsp:txXfrm>
        <a:off x="340474" y="2578678"/>
        <a:ext cx="1364206" cy="1364206"/>
      </dsp:txXfrm>
    </dsp:sp>
    <dsp:sp modelId="{DF96B073-7650-47A6-8285-11A5C87EF343}">
      <dsp:nvSpPr>
        <dsp:cNvPr id="0" name=""/>
        <dsp:cNvSpPr/>
      </dsp:nvSpPr>
      <dsp:spPr>
        <a:xfrm>
          <a:off x="623255" y="249"/>
          <a:ext cx="5117713" cy="5117713"/>
        </a:xfrm>
        <a:prstGeom prst="circularArrow">
          <a:avLst>
            <a:gd name="adj1" fmla="val 5198"/>
            <a:gd name="adj2" fmla="val 335758"/>
            <a:gd name="adj3" fmla="val 12298557"/>
            <a:gd name="adj4" fmla="val 10770368"/>
            <a:gd name="adj5" fmla="val 6064"/>
          </a:avLst>
        </a:prstGeom>
        <a:solidFill>
          <a:schemeClr val="accent2">
            <a:hueOff val="-1974873"/>
            <a:satOff val="31757"/>
            <a:lumOff val="-4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CC0A-7233-4345-8F78-6026FF73FD39}">
      <dsp:nvSpPr>
        <dsp:cNvPr id="0" name=""/>
        <dsp:cNvSpPr/>
      </dsp:nvSpPr>
      <dsp:spPr>
        <a:xfrm>
          <a:off x="1165343" y="39993"/>
          <a:ext cx="1364206" cy="136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</a:t>
          </a:r>
          <a:r>
            <a:rPr lang="en-US" sz="2200" b="0" i="0" kern="1200" dirty="0"/>
            <a:t>ictims of elder abuse</a:t>
          </a:r>
          <a:endParaRPr lang="en-US" sz="2200" kern="1200" dirty="0"/>
        </a:p>
      </dsp:txBody>
      <dsp:txXfrm>
        <a:off x="1165343" y="39993"/>
        <a:ext cx="1364206" cy="1364206"/>
      </dsp:txXfrm>
    </dsp:sp>
    <dsp:sp modelId="{AE0041F7-44E5-4BBD-A375-8F8C81CFBDAA}">
      <dsp:nvSpPr>
        <dsp:cNvPr id="0" name=""/>
        <dsp:cNvSpPr/>
      </dsp:nvSpPr>
      <dsp:spPr>
        <a:xfrm>
          <a:off x="623255" y="249"/>
          <a:ext cx="5117713" cy="5117713"/>
        </a:xfrm>
        <a:prstGeom prst="circularArrow">
          <a:avLst>
            <a:gd name="adj1" fmla="val 5198"/>
            <a:gd name="adj2" fmla="val 335758"/>
            <a:gd name="adj3" fmla="val 16866340"/>
            <a:gd name="adj4" fmla="val 15197902"/>
            <a:gd name="adj5" fmla="val 6064"/>
          </a:avLst>
        </a:prstGeom>
        <a:solidFill>
          <a:schemeClr val="accent2">
            <a:hueOff val="-2633164"/>
            <a:satOff val="42342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8D699-1E8A-4CB9-9C6D-0232F0C8A7BB}">
      <dsp:nvSpPr>
        <dsp:cNvPr id="0" name=""/>
        <dsp:cNvSpPr/>
      </dsp:nvSpPr>
      <dsp:spPr>
        <a:xfrm>
          <a:off x="1299" y="453163"/>
          <a:ext cx="2770272" cy="1662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Cultural meanings shape the experience of loneliness in that they create expectations of the nature and the extent of closeness in relationships as well as social connectedness.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9982" y="501846"/>
        <a:ext cx="2672906" cy="1564797"/>
      </dsp:txXfrm>
    </dsp:sp>
    <dsp:sp modelId="{9CC47216-B841-4E00-AC97-4CAAC885749C}">
      <dsp:nvSpPr>
        <dsp:cNvPr id="0" name=""/>
        <dsp:cNvSpPr/>
      </dsp:nvSpPr>
      <dsp:spPr>
        <a:xfrm>
          <a:off x="3015355" y="940731"/>
          <a:ext cx="587297" cy="68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015355" y="1078136"/>
        <a:ext cx="411108" cy="412217"/>
      </dsp:txXfrm>
    </dsp:sp>
    <dsp:sp modelId="{4823F1BD-91D0-4647-BF5E-F5A8926A5EE1}">
      <dsp:nvSpPr>
        <dsp:cNvPr id="0" name=""/>
        <dsp:cNvSpPr/>
      </dsp:nvSpPr>
      <dsp:spPr>
        <a:xfrm>
          <a:off x="3879681" y="453163"/>
          <a:ext cx="2770272" cy="1662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chemeClr val="tx1"/>
              </a:solidFill>
            </a:rPr>
            <a:t>Conversely, the extent and nature of loneliness in a culture may be described as a property of that very culture.</a:t>
          </a:r>
          <a:endParaRPr lang="en-US" sz="1500" kern="1200">
            <a:solidFill>
              <a:schemeClr val="tx1"/>
            </a:solidFill>
          </a:endParaRPr>
        </a:p>
      </dsp:txBody>
      <dsp:txXfrm>
        <a:off x="3928364" y="501846"/>
        <a:ext cx="2672906" cy="1564797"/>
      </dsp:txXfrm>
    </dsp:sp>
    <dsp:sp modelId="{E301E4A0-3C73-4BE7-9337-38AA53CD95B3}">
      <dsp:nvSpPr>
        <dsp:cNvPr id="0" name=""/>
        <dsp:cNvSpPr/>
      </dsp:nvSpPr>
      <dsp:spPr>
        <a:xfrm rot="5400000">
          <a:off x="4971168" y="2309246"/>
          <a:ext cx="587297" cy="68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5058709" y="2359111"/>
        <a:ext cx="412217" cy="411108"/>
      </dsp:txXfrm>
    </dsp:sp>
    <dsp:sp modelId="{C00E1771-44F3-4C2F-BE79-A2F596986838}">
      <dsp:nvSpPr>
        <dsp:cNvPr id="0" name=""/>
        <dsp:cNvSpPr/>
      </dsp:nvSpPr>
      <dsp:spPr>
        <a:xfrm>
          <a:off x="3879681" y="3223436"/>
          <a:ext cx="2770272" cy="1662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Accordingly, a culture of loneliness is found in both individualist and communal cultures, but of different kinds.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928364" y="3272119"/>
        <a:ext cx="2672906" cy="1564797"/>
      </dsp:txXfrm>
    </dsp:sp>
    <dsp:sp modelId="{9EFFBB4F-02D4-4D77-9914-9DA5FD2C928B}">
      <dsp:nvSpPr>
        <dsp:cNvPr id="0" name=""/>
        <dsp:cNvSpPr/>
      </dsp:nvSpPr>
      <dsp:spPr>
        <a:xfrm rot="10800000">
          <a:off x="3048599" y="3711004"/>
          <a:ext cx="587297" cy="68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224788" y="3848409"/>
        <a:ext cx="411108" cy="412217"/>
      </dsp:txXfrm>
    </dsp:sp>
    <dsp:sp modelId="{B24DCE7F-E949-4EE3-ADF9-456ADAF42636}">
      <dsp:nvSpPr>
        <dsp:cNvPr id="0" name=""/>
        <dsp:cNvSpPr/>
      </dsp:nvSpPr>
      <dsp:spPr>
        <a:xfrm>
          <a:off x="1299" y="3223436"/>
          <a:ext cx="2770272" cy="1662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</a:t>
          </a:r>
          <a:r>
            <a:rPr lang="en-US" sz="1500" b="0" i="0" kern="1200"/>
            <a:t>ultural loneliness: whereby someone is lonely while being in a foreign culture that leaves one feeling not understood and not able to reciprocate understanding about cultural meanings.</a:t>
          </a:r>
          <a:endParaRPr lang="en-US" sz="1500" kern="1200"/>
        </a:p>
      </dsp:txBody>
      <dsp:txXfrm>
        <a:off x="49982" y="3272119"/>
        <a:ext cx="2672906" cy="1564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13E82-90FB-4ECB-AD22-E1F606F94179}">
      <dsp:nvSpPr>
        <dsp:cNvPr id="0" name=""/>
        <dsp:cNvSpPr/>
      </dsp:nvSpPr>
      <dsp:spPr>
        <a:xfrm>
          <a:off x="0" y="4683023"/>
          <a:ext cx="5414605" cy="768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solidFill>
                <a:schemeClr val="tx1"/>
              </a:solidFill>
            </a:rPr>
            <a:t>Loneliness among heart failure patients was associated with a nearly 4 times increased risk of death, 68% increased risk of hospitalization, and 57% increased risk of emergency department visits.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4683023"/>
        <a:ext cx="5414605" cy="768289"/>
      </dsp:txXfrm>
    </dsp:sp>
    <dsp:sp modelId="{55D5426C-E4BB-43C0-8D08-AEFDD4EE7EF8}">
      <dsp:nvSpPr>
        <dsp:cNvPr id="0" name=""/>
        <dsp:cNvSpPr/>
      </dsp:nvSpPr>
      <dsp:spPr>
        <a:xfrm rot="10800000">
          <a:off x="0" y="3512919"/>
          <a:ext cx="5414605" cy="1181628"/>
        </a:xfrm>
        <a:prstGeom prst="upArrowCallout">
          <a:avLst/>
        </a:prstGeom>
        <a:gradFill rotWithShape="0">
          <a:gsLst>
            <a:gs pos="0">
              <a:schemeClr val="accent2">
                <a:hueOff val="-658291"/>
                <a:satOff val="10586"/>
                <a:lumOff val="-1618"/>
                <a:alphaOff val="0"/>
                <a:tint val="60000"/>
                <a:satMod val="160000"/>
              </a:schemeClr>
            </a:gs>
            <a:gs pos="46000">
              <a:schemeClr val="accent2">
                <a:hueOff val="-658291"/>
                <a:satOff val="10586"/>
                <a:lumOff val="-1618"/>
                <a:alphaOff val="0"/>
                <a:tint val="86000"/>
                <a:satMod val="160000"/>
              </a:schemeClr>
            </a:gs>
            <a:gs pos="100000">
              <a:schemeClr val="accent2">
                <a:hueOff val="-658291"/>
                <a:satOff val="10586"/>
                <a:lumOff val="-161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solidFill>
                <a:schemeClr val="tx1"/>
              </a:solidFill>
            </a:rPr>
            <a:t>Loneliness was associated with higher rates of depression, anxiety, and suicide.</a:t>
          </a:r>
          <a:endParaRPr lang="en-US" sz="1300" kern="1200">
            <a:solidFill>
              <a:schemeClr val="tx1"/>
            </a:solidFill>
          </a:endParaRPr>
        </a:p>
      </dsp:txBody>
      <dsp:txXfrm rot="10800000">
        <a:off x="0" y="3512919"/>
        <a:ext cx="5414605" cy="767786"/>
      </dsp:txXfrm>
    </dsp:sp>
    <dsp:sp modelId="{2A49E795-FF52-4CB9-81B2-AE40A8972C55}">
      <dsp:nvSpPr>
        <dsp:cNvPr id="0" name=""/>
        <dsp:cNvSpPr/>
      </dsp:nvSpPr>
      <dsp:spPr>
        <a:xfrm rot="10800000">
          <a:off x="0" y="2342815"/>
          <a:ext cx="5414605" cy="1181628"/>
        </a:xfrm>
        <a:prstGeom prst="upArrowCallout">
          <a:avLst/>
        </a:prstGeom>
        <a:gradFill rotWithShape="0">
          <a:gsLst>
            <a:gs pos="0">
              <a:schemeClr val="accent2">
                <a:hueOff val="-1316582"/>
                <a:satOff val="21171"/>
                <a:lumOff val="-3236"/>
                <a:alphaOff val="0"/>
                <a:tint val="60000"/>
                <a:satMod val="160000"/>
              </a:schemeClr>
            </a:gs>
            <a:gs pos="46000">
              <a:schemeClr val="accent2">
                <a:hueOff val="-1316582"/>
                <a:satOff val="21171"/>
                <a:lumOff val="-3236"/>
                <a:alphaOff val="0"/>
                <a:tint val="86000"/>
                <a:satMod val="160000"/>
              </a:schemeClr>
            </a:gs>
            <a:gs pos="100000">
              <a:schemeClr val="accent2">
                <a:hueOff val="-1316582"/>
                <a:satOff val="21171"/>
                <a:lumOff val="-323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solidFill>
                <a:schemeClr val="tx1"/>
              </a:solidFill>
            </a:rPr>
            <a:t>Poor social relationships (characterized by social isolation or loneliness) was associated with a 29% increased risk of heart disease and a 32% increased risk of stroke.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2342815"/>
        <a:ext cx="5414605" cy="767786"/>
      </dsp:txXfrm>
    </dsp:sp>
    <dsp:sp modelId="{A3876083-2553-4AA3-8711-B3C0A513791D}">
      <dsp:nvSpPr>
        <dsp:cNvPr id="0" name=""/>
        <dsp:cNvSpPr/>
      </dsp:nvSpPr>
      <dsp:spPr>
        <a:xfrm rot="10800000">
          <a:off x="0" y="1172711"/>
          <a:ext cx="5414605" cy="1181628"/>
        </a:xfrm>
        <a:prstGeom prst="upArrowCallout">
          <a:avLst/>
        </a:prstGeom>
        <a:gradFill rotWithShape="0">
          <a:gsLst>
            <a:gs pos="0">
              <a:schemeClr val="accent2">
                <a:hueOff val="-1974873"/>
                <a:satOff val="31757"/>
                <a:lumOff val="-4853"/>
                <a:alphaOff val="0"/>
                <a:tint val="60000"/>
                <a:satMod val="160000"/>
              </a:schemeClr>
            </a:gs>
            <a:gs pos="46000">
              <a:schemeClr val="accent2">
                <a:hueOff val="-1974873"/>
                <a:satOff val="31757"/>
                <a:lumOff val="-4853"/>
                <a:alphaOff val="0"/>
                <a:tint val="86000"/>
                <a:satMod val="160000"/>
              </a:schemeClr>
            </a:gs>
            <a:gs pos="100000">
              <a:schemeClr val="accent2">
                <a:hueOff val="-1974873"/>
                <a:satOff val="31757"/>
                <a:lumOff val="-485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solidFill>
                <a:schemeClr val="tx1"/>
              </a:solidFill>
            </a:rPr>
            <a:t>Social isolation was associated with about a 50% increased risk of dementia.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1172711"/>
        <a:ext cx="5414605" cy="767786"/>
      </dsp:txXfrm>
    </dsp:sp>
    <dsp:sp modelId="{16700813-38B0-4D72-9491-982730899FC8}">
      <dsp:nvSpPr>
        <dsp:cNvPr id="0" name=""/>
        <dsp:cNvSpPr/>
      </dsp:nvSpPr>
      <dsp:spPr>
        <a:xfrm rot="10800000">
          <a:off x="0" y="2607"/>
          <a:ext cx="5414605" cy="1181628"/>
        </a:xfrm>
        <a:prstGeom prst="upArrowCallout">
          <a:avLst/>
        </a:prstGeom>
        <a:gradFill rotWithShape="0">
          <a:gsLst>
            <a:gs pos="0">
              <a:schemeClr val="accent2">
                <a:hueOff val="-2633164"/>
                <a:satOff val="42342"/>
                <a:lumOff val="-6471"/>
                <a:alphaOff val="0"/>
                <a:tint val="60000"/>
                <a:satMod val="160000"/>
              </a:schemeClr>
            </a:gs>
            <a:gs pos="46000">
              <a:schemeClr val="accent2">
                <a:hueOff val="-2633164"/>
                <a:satOff val="42342"/>
                <a:lumOff val="-6471"/>
                <a:alphaOff val="0"/>
                <a:tint val="86000"/>
                <a:satMod val="160000"/>
              </a:schemeClr>
            </a:gs>
            <a:gs pos="100000">
              <a:schemeClr val="accent2">
                <a:hueOff val="-2633164"/>
                <a:satOff val="42342"/>
                <a:lumOff val="-64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solidFill>
                <a:schemeClr val="tx1"/>
              </a:solidFill>
            </a:rPr>
            <a:t>Social isolation significantly increased a person’s risk of premature death from all causes, a risk that may rival those of smoking, obesity, and physical inactivity.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2607"/>
        <a:ext cx="5414605" cy="76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DC9AC-53DC-4DB4-BA73-7A6E060DF4A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85518-D2DC-47AE-9402-B57094CB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E04C-484C-49AC-8E33-7742C068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0B44-C902-4AC0-94E2-AD71C1409009}" type="datetime4">
              <a:rPr lang="en-US" smtClean="0"/>
              <a:t>March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3BBC-72E8-4DE2-A96C-D232A978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8074-B3F9-47EB-8DD7-3A00D3F5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84866-0728-4D21-8674-C5C2C463B34B}"/>
              </a:ext>
            </a:extLst>
          </p:cNvPr>
          <p:cNvSpPr/>
          <p:nvPr userDrawn="1"/>
        </p:nvSpPr>
        <p:spPr>
          <a:xfrm>
            <a:off x="2" y="0"/>
            <a:ext cx="7030136" cy="4077703"/>
          </a:xfrm>
          <a:custGeom>
            <a:avLst/>
            <a:gdLst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4038600 w 4038600"/>
              <a:gd name="connsiteY2" fmla="*/ 1825625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993842 w 4038600"/>
              <a:gd name="connsiteY2" fmla="*/ 697216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2671931"/>
              <a:gd name="connsiteX1" fmla="*/ 4038600 w 4038600"/>
              <a:gd name="connsiteY1" fmla="*/ 0 h 2671931"/>
              <a:gd name="connsiteX2" fmla="*/ 993842 w 4038600"/>
              <a:gd name="connsiteY2" fmla="*/ 697216 h 2671931"/>
              <a:gd name="connsiteX3" fmla="*/ 48639 w 4038600"/>
              <a:gd name="connsiteY3" fmla="*/ 2671931 h 2671931"/>
              <a:gd name="connsiteX4" fmla="*/ 0 w 4038600"/>
              <a:gd name="connsiteY4" fmla="*/ 0 h 2671931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99384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66310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582715 w 4038600"/>
              <a:gd name="connsiteY2" fmla="*/ 496248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3526361"/>
              <a:gd name="connsiteX1" fmla="*/ 4038600 w 4038600"/>
              <a:gd name="connsiteY1" fmla="*/ 0 h 3526361"/>
              <a:gd name="connsiteX2" fmla="*/ 582715 w 4038600"/>
              <a:gd name="connsiteY2" fmla="*/ 496248 h 3526361"/>
              <a:gd name="connsiteX3" fmla="*/ 10049 w 4038600"/>
              <a:gd name="connsiteY3" fmla="*/ 3526361 h 3526361"/>
              <a:gd name="connsiteX4" fmla="*/ 0 w 4038600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582715 w 4772129"/>
              <a:gd name="connsiteY2" fmla="*/ 496248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4720606 w 4772129"/>
              <a:gd name="connsiteY2" fmla="*/ 2869994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  <a:gd name="connsiteX0" fmla="*/ 0 w 5496144"/>
              <a:gd name="connsiteY0" fmla="*/ 0 h 4664820"/>
              <a:gd name="connsiteX1" fmla="*/ 4772129 w 5496144"/>
              <a:gd name="connsiteY1" fmla="*/ 10048 h 4664820"/>
              <a:gd name="connsiteX2" fmla="*/ 4720606 w 5496144"/>
              <a:gd name="connsiteY2" fmla="*/ 2869994 h 4664820"/>
              <a:gd name="connsiteX3" fmla="*/ 10049 w 5496144"/>
              <a:gd name="connsiteY3" fmla="*/ 3526361 h 4664820"/>
              <a:gd name="connsiteX4" fmla="*/ 0 w 5496144"/>
              <a:gd name="connsiteY4" fmla="*/ 0 h 4664820"/>
              <a:gd name="connsiteX0" fmla="*/ 0 w 5616373"/>
              <a:gd name="connsiteY0" fmla="*/ 0 h 4664820"/>
              <a:gd name="connsiteX1" fmla="*/ 4772129 w 5616373"/>
              <a:gd name="connsiteY1" fmla="*/ 10048 h 4664820"/>
              <a:gd name="connsiteX2" fmla="*/ 4720606 w 5616373"/>
              <a:gd name="connsiteY2" fmla="*/ 2869994 h 4664820"/>
              <a:gd name="connsiteX3" fmla="*/ 10049 w 5616373"/>
              <a:gd name="connsiteY3" fmla="*/ 3526361 h 4664820"/>
              <a:gd name="connsiteX4" fmla="*/ 0 w 5616373"/>
              <a:gd name="connsiteY4" fmla="*/ 0 h 4664820"/>
              <a:gd name="connsiteX0" fmla="*/ 0 w 7030136"/>
              <a:gd name="connsiteY0" fmla="*/ 0 h 4077703"/>
              <a:gd name="connsiteX1" fmla="*/ 4772129 w 7030136"/>
              <a:gd name="connsiteY1" fmla="*/ 10048 h 4077703"/>
              <a:gd name="connsiteX2" fmla="*/ 6364678 w 7030136"/>
              <a:gd name="connsiteY2" fmla="*/ 2047958 h 4077703"/>
              <a:gd name="connsiteX3" fmla="*/ 10049 w 7030136"/>
              <a:gd name="connsiteY3" fmla="*/ 3526361 h 4077703"/>
              <a:gd name="connsiteX4" fmla="*/ 0 w 7030136"/>
              <a:gd name="connsiteY4" fmla="*/ 0 h 407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0136" h="4077703">
                <a:moveTo>
                  <a:pt x="0" y="0"/>
                </a:moveTo>
                <a:lnTo>
                  <a:pt x="4772129" y="10048"/>
                </a:lnTo>
                <a:cubicBezTo>
                  <a:pt x="4754955" y="963363"/>
                  <a:pt x="8358434" y="965334"/>
                  <a:pt x="6364678" y="2047958"/>
                </a:cubicBezTo>
                <a:cubicBezTo>
                  <a:pt x="9563534" y="6207596"/>
                  <a:pt x="200938" y="2516323"/>
                  <a:pt x="10049" y="3526361"/>
                </a:cubicBezTo>
                <a:cubicBezTo>
                  <a:pt x="10049" y="2638960"/>
                  <a:pt x="0" y="8874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9000">
                <a:schemeClr val="accent1">
                  <a:shade val="67500"/>
                  <a:satMod val="1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D67F93A-2C82-43CD-B422-33FD9DAA3451}"/>
              </a:ext>
            </a:extLst>
          </p:cNvPr>
          <p:cNvSpPr/>
          <p:nvPr userDrawn="1"/>
        </p:nvSpPr>
        <p:spPr>
          <a:xfrm rot="10800000">
            <a:off x="5904864" y="3429000"/>
            <a:ext cx="6293811" cy="3526361"/>
          </a:xfrm>
          <a:custGeom>
            <a:avLst/>
            <a:gdLst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4038600 w 4038600"/>
              <a:gd name="connsiteY2" fmla="*/ 1825625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993842 w 4038600"/>
              <a:gd name="connsiteY2" fmla="*/ 697216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2671931"/>
              <a:gd name="connsiteX1" fmla="*/ 4038600 w 4038600"/>
              <a:gd name="connsiteY1" fmla="*/ 0 h 2671931"/>
              <a:gd name="connsiteX2" fmla="*/ 993842 w 4038600"/>
              <a:gd name="connsiteY2" fmla="*/ 697216 h 2671931"/>
              <a:gd name="connsiteX3" fmla="*/ 48639 w 4038600"/>
              <a:gd name="connsiteY3" fmla="*/ 2671931 h 2671931"/>
              <a:gd name="connsiteX4" fmla="*/ 0 w 4038600"/>
              <a:gd name="connsiteY4" fmla="*/ 0 h 2671931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99384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66310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582715 w 4038600"/>
              <a:gd name="connsiteY2" fmla="*/ 496248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3526361"/>
              <a:gd name="connsiteX1" fmla="*/ 4038600 w 4038600"/>
              <a:gd name="connsiteY1" fmla="*/ 0 h 3526361"/>
              <a:gd name="connsiteX2" fmla="*/ 582715 w 4038600"/>
              <a:gd name="connsiteY2" fmla="*/ 496248 h 3526361"/>
              <a:gd name="connsiteX3" fmla="*/ 10049 w 4038600"/>
              <a:gd name="connsiteY3" fmla="*/ 3526361 h 3526361"/>
              <a:gd name="connsiteX4" fmla="*/ 0 w 4038600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582715 w 4772129"/>
              <a:gd name="connsiteY2" fmla="*/ 496248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4351151 w 4772129"/>
              <a:gd name="connsiteY2" fmla="*/ 1844757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  <a:gd name="connsiteX0" fmla="*/ 0 w 6010667"/>
              <a:gd name="connsiteY0" fmla="*/ 0 h 3526361"/>
              <a:gd name="connsiteX1" fmla="*/ 4772129 w 6010667"/>
              <a:gd name="connsiteY1" fmla="*/ 10048 h 3526361"/>
              <a:gd name="connsiteX2" fmla="*/ 4351151 w 6010667"/>
              <a:gd name="connsiteY2" fmla="*/ 1844757 h 3526361"/>
              <a:gd name="connsiteX3" fmla="*/ 10049 w 6010667"/>
              <a:gd name="connsiteY3" fmla="*/ 3526361 h 3526361"/>
              <a:gd name="connsiteX4" fmla="*/ 0 w 6010667"/>
              <a:gd name="connsiteY4" fmla="*/ 0 h 3526361"/>
              <a:gd name="connsiteX0" fmla="*/ 0 w 6293811"/>
              <a:gd name="connsiteY0" fmla="*/ 0 h 3526361"/>
              <a:gd name="connsiteX1" fmla="*/ 4772129 w 6293811"/>
              <a:gd name="connsiteY1" fmla="*/ 10048 h 3526361"/>
              <a:gd name="connsiteX2" fmla="*/ 4739078 w 6293811"/>
              <a:gd name="connsiteY2" fmla="*/ 2278866 h 3526361"/>
              <a:gd name="connsiteX3" fmla="*/ 10049 w 6293811"/>
              <a:gd name="connsiteY3" fmla="*/ 3526361 h 3526361"/>
              <a:gd name="connsiteX4" fmla="*/ 0 w 6293811"/>
              <a:gd name="connsiteY4" fmla="*/ 0 h 35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811" h="3526361">
                <a:moveTo>
                  <a:pt x="0" y="0"/>
                </a:moveTo>
                <a:lnTo>
                  <a:pt x="4772129" y="10048"/>
                </a:lnTo>
                <a:cubicBezTo>
                  <a:pt x="4631803" y="621618"/>
                  <a:pt x="8287622" y="1537987"/>
                  <a:pt x="4739078" y="2278866"/>
                </a:cubicBezTo>
                <a:cubicBezTo>
                  <a:pt x="4548189" y="3288904"/>
                  <a:pt x="200938" y="2516323"/>
                  <a:pt x="10049" y="3526361"/>
                </a:cubicBezTo>
                <a:cubicBezTo>
                  <a:pt x="10049" y="2638960"/>
                  <a:pt x="0" y="8874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9000">
                <a:schemeClr val="accent1">
                  <a:shade val="67500"/>
                  <a:satMod val="1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24884D-8339-476B-939F-CFEEAD50AE69}"/>
              </a:ext>
            </a:extLst>
          </p:cNvPr>
          <p:cNvSpPr/>
          <p:nvPr userDrawn="1"/>
        </p:nvSpPr>
        <p:spPr>
          <a:xfrm rot="16200000">
            <a:off x="1267712" y="1180940"/>
            <a:ext cx="4402674" cy="6951447"/>
          </a:xfrm>
          <a:custGeom>
            <a:avLst/>
            <a:gdLst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4038600 w 4038600"/>
              <a:gd name="connsiteY2" fmla="*/ 1825625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993842 w 4038600"/>
              <a:gd name="connsiteY2" fmla="*/ 697216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2671931"/>
              <a:gd name="connsiteX1" fmla="*/ 4038600 w 4038600"/>
              <a:gd name="connsiteY1" fmla="*/ 0 h 2671931"/>
              <a:gd name="connsiteX2" fmla="*/ 993842 w 4038600"/>
              <a:gd name="connsiteY2" fmla="*/ 697216 h 2671931"/>
              <a:gd name="connsiteX3" fmla="*/ 48639 w 4038600"/>
              <a:gd name="connsiteY3" fmla="*/ 2671931 h 2671931"/>
              <a:gd name="connsiteX4" fmla="*/ 0 w 4038600"/>
              <a:gd name="connsiteY4" fmla="*/ 0 h 2671931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99384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66310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582715 w 4038600"/>
              <a:gd name="connsiteY2" fmla="*/ 496248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3526361"/>
              <a:gd name="connsiteX1" fmla="*/ 4038600 w 4038600"/>
              <a:gd name="connsiteY1" fmla="*/ 0 h 3526361"/>
              <a:gd name="connsiteX2" fmla="*/ 582715 w 4038600"/>
              <a:gd name="connsiteY2" fmla="*/ 496248 h 3526361"/>
              <a:gd name="connsiteX3" fmla="*/ 10049 w 4038600"/>
              <a:gd name="connsiteY3" fmla="*/ 3526361 h 3526361"/>
              <a:gd name="connsiteX4" fmla="*/ 0 w 4038600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582715 w 4772129"/>
              <a:gd name="connsiteY2" fmla="*/ 496248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  <a:gd name="connsiteX0" fmla="*/ 0 w 4772129"/>
              <a:gd name="connsiteY0" fmla="*/ 0 h 6951447"/>
              <a:gd name="connsiteX1" fmla="*/ 4772129 w 4772129"/>
              <a:gd name="connsiteY1" fmla="*/ 10048 h 6951447"/>
              <a:gd name="connsiteX2" fmla="*/ 1441697 w 4772129"/>
              <a:gd name="connsiteY2" fmla="*/ 6823157 h 6951447"/>
              <a:gd name="connsiteX3" fmla="*/ 10049 w 4772129"/>
              <a:gd name="connsiteY3" fmla="*/ 3526361 h 6951447"/>
              <a:gd name="connsiteX4" fmla="*/ 0 w 4772129"/>
              <a:gd name="connsiteY4" fmla="*/ 0 h 6951447"/>
              <a:gd name="connsiteX0" fmla="*/ 0 w 4402674"/>
              <a:gd name="connsiteY0" fmla="*/ 0 h 6951447"/>
              <a:gd name="connsiteX1" fmla="*/ 4402674 w 4402674"/>
              <a:gd name="connsiteY1" fmla="*/ 28521 h 6951447"/>
              <a:gd name="connsiteX2" fmla="*/ 1441697 w 4402674"/>
              <a:gd name="connsiteY2" fmla="*/ 6823157 h 6951447"/>
              <a:gd name="connsiteX3" fmla="*/ 10049 w 4402674"/>
              <a:gd name="connsiteY3" fmla="*/ 3526361 h 6951447"/>
              <a:gd name="connsiteX4" fmla="*/ 0 w 4402674"/>
              <a:gd name="connsiteY4" fmla="*/ 0 h 695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2674" h="6951447">
                <a:moveTo>
                  <a:pt x="0" y="0"/>
                </a:moveTo>
                <a:lnTo>
                  <a:pt x="4402674" y="28521"/>
                </a:lnTo>
                <a:lnTo>
                  <a:pt x="1441697" y="6823157"/>
                </a:lnTo>
                <a:cubicBezTo>
                  <a:pt x="1250808" y="7833195"/>
                  <a:pt x="200938" y="2516323"/>
                  <a:pt x="10049" y="3526361"/>
                </a:cubicBezTo>
                <a:cubicBezTo>
                  <a:pt x="10049" y="2638960"/>
                  <a:pt x="0" y="8874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9000">
                <a:schemeClr val="accent1">
                  <a:shade val="67500"/>
                  <a:satMod val="1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2FD9775-DB88-483E-B1D3-19A71BFEA812}"/>
              </a:ext>
            </a:extLst>
          </p:cNvPr>
          <p:cNvSpPr/>
          <p:nvPr userDrawn="1"/>
        </p:nvSpPr>
        <p:spPr>
          <a:xfrm rot="5400000">
            <a:off x="6037275" y="-1382595"/>
            <a:ext cx="4772129" cy="7537320"/>
          </a:xfrm>
          <a:custGeom>
            <a:avLst/>
            <a:gdLst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4038600 w 4038600"/>
              <a:gd name="connsiteY2" fmla="*/ 1825625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993842 w 4038600"/>
              <a:gd name="connsiteY2" fmla="*/ 697216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2671931"/>
              <a:gd name="connsiteX1" fmla="*/ 4038600 w 4038600"/>
              <a:gd name="connsiteY1" fmla="*/ 0 h 2671931"/>
              <a:gd name="connsiteX2" fmla="*/ 993842 w 4038600"/>
              <a:gd name="connsiteY2" fmla="*/ 697216 h 2671931"/>
              <a:gd name="connsiteX3" fmla="*/ 48639 w 4038600"/>
              <a:gd name="connsiteY3" fmla="*/ 2671931 h 2671931"/>
              <a:gd name="connsiteX4" fmla="*/ 0 w 4038600"/>
              <a:gd name="connsiteY4" fmla="*/ 0 h 2671931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99384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66310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582715 w 4038600"/>
              <a:gd name="connsiteY2" fmla="*/ 496248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3526361"/>
              <a:gd name="connsiteX1" fmla="*/ 4038600 w 4038600"/>
              <a:gd name="connsiteY1" fmla="*/ 0 h 3526361"/>
              <a:gd name="connsiteX2" fmla="*/ 582715 w 4038600"/>
              <a:gd name="connsiteY2" fmla="*/ 496248 h 3526361"/>
              <a:gd name="connsiteX3" fmla="*/ 10049 w 4038600"/>
              <a:gd name="connsiteY3" fmla="*/ 3526361 h 3526361"/>
              <a:gd name="connsiteX4" fmla="*/ 0 w 4038600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582715 w 4772129"/>
              <a:gd name="connsiteY2" fmla="*/ 496248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  <a:gd name="connsiteX0" fmla="*/ 0 w 4772129"/>
              <a:gd name="connsiteY0" fmla="*/ 0 h 6167993"/>
              <a:gd name="connsiteX1" fmla="*/ 4772129 w 4772129"/>
              <a:gd name="connsiteY1" fmla="*/ 10048 h 6167993"/>
              <a:gd name="connsiteX2" fmla="*/ 2513115 w 4772129"/>
              <a:gd name="connsiteY2" fmla="*/ 6019593 h 6167993"/>
              <a:gd name="connsiteX3" fmla="*/ 10049 w 4772129"/>
              <a:gd name="connsiteY3" fmla="*/ 3526361 h 6167993"/>
              <a:gd name="connsiteX4" fmla="*/ 0 w 4772129"/>
              <a:gd name="connsiteY4" fmla="*/ 0 h 6167993"/>
              <a:gd name="connsiteX0" fmla="*/ 0 w 4772129"/>
              <a:gd name="connsiteY0" fmla="*/ 0 h 6637953"/>
              <a:gd name="connsiteX1" fmla="*/ 4772129 w 4772129"/>
              <a:gd name="connsiteY1" fmla="*/ 10048 h 6637953"/>
              <a:gd name="connsiteX2" fmla="*/ 2513115 w 4772129"/>
              <a:gd name="connsiteY2" fmla="*/ 6019593 h 6637953"/>
              <a:gd name="connsiteX3" fmla="*/ 10049 w 4772129"/>
              <a:gd name="connsiteY3" fmla="*/ 3526361 h 6637953"/>
              <a:gd name="connsiteX4" fmla="*/ 0 w 4772129"/>
              <a:gd name="connsiteY4" fmla="*/ 0 h 6637953"/>
              <a:gd name="connsiteX0" fmla="*/ 0 w 4772129"/>
              <a:gd name="connsiteY0" fmla="*/ 0 h 7537320"/>
              <a:gd name="connsiteX1" fmla="*/ 4772129 w 4772129"/>
              <a:gd name="connsiteY1" fmla="*/ 10048 h 7537320"/>
              <a:gd name="connsiteX2" fmla="*/ 2005115 w 4772129"/>
              <a:gd name="connsiteY2" fmla="*/ 6980175 h 7537320"/>
              <a:gd name="connsiteX3" fmla="*/ 10049 w 4772129"/>
              <a:gd name="connsiteY3" fmla="*/ 3526361 h 7537320"/>
              <a:gd name="connsiteX4" fmla="*/ 0 w 4772129"/>
              <a:gd name="connsiteY4" fmla="*/ 0 h 753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129" h="7537320">
                <a:moveTo>
                  <a:pt x="0" y="0"/>
                </a:moveTo>
                <a:lnTo>
                  <a:pt x="4772129" y="10048"/>
                </a:lnTo>
                <a:cubicBezTo>
                  <a:pt x="4019124" y="2013230"/>
                  <a:pt x="4097393" y="9641356"/>
                  <a:pt x="2005115" y="6980175"/>
                </a:cubicBezTo>
                <a:cubicBezTo>
                  <a:pt x="1814226" y="7990213"/>
                  <a:pt x="200938" y="2516323"/>
                  <a:pt x="10049" y="3526361"/>
                </a:cubicBezTo>
                <a:cubicBezTo>
                  <a:pt x="10049" y="2638960"/>
                  <a:pt x="0" y="8874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9000">
                <a:schemeClr val="accent1">
                  <a:shade val="67500"/>
                  <a:satMod val="1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4CBA68-C473-4F9E-B3DA-9CE1DD6BB416}"/>
              </a:ext>
            </a:extLst>
          </p:cNvPr>
          <p:cNvGrpSpPr/>
          <p:nvPr userDrawn="1"/>
        </p:nvGrpSpPr>
        <p:grpSpPr>
          <a:xfrm>
            <a:off x="2122998" y="780331"/>
            <a:ext cx="7822616" cy="5215077"/>
            <a:chOff x="2122998" y="780331"/>
            <a:chExt cx="7822616" cy="5215077"/>
          </a:xfrm>
        </p:grpSpPr>
        <p:pic>
          <p:nvPicPr>
            <p:cNvPr id="12" name="Picture 11" descr="A close-up of hands holding each other&#10;&#10;Description automatically generated with low confidence">
              <a:extLst>
                <a:ext uri="{FF2B5EF4-FFF2-40B4-BE49-F238E27FC236}">
                  <a16:creationId xmlns:a16="http://schemas.microsoft.com/office/drawing/2014/main" id="{32C54728-8DA7-46CF-92BC-E8633CEDF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998" y="780331"/>
              <a:ext cx="7822616" cy="5215077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9FDA96-A8C0-4689-B317-341E39E94EDC}"/>
                </a:ext>
              </a:extLst>
            </p:cNvPr>
            <p:cNvSpPr/>
            <p:nvPr userDrawn="1"/>
          </p:nvSpPr>
          <p:spPr>
            <a:xfrm>
              <a:off x="2246386" y="943583"/>
              <a:ext cx="7578550" cy="4912467"/>
            </a:xfrm>
            <a:prstGeom prst="rect">
              <a:avLst/>
            </a:prstGeom>
            <a:solidFill>
              <a:schemeClr val="lt1">
                <a:alpha val="88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5586DF-1A96-49D5-8DDD-4F7B94E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6386" y="1122363"/>
            <a:ext cx="7578550" cy="2387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1015-373E-4586-B18C-E95B8767A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6386" y="3602038"/>
            <a:ext cx="7578550" cy="2214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05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EB1E-5275-4794-A436-7CCC7B7D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4BC8D-6406-49E0-84FE-BA4AD58EC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89BFC-B4B5-40EF-ACA3-685DD5F5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DFC5-BFE2-4CB3-89FE-A111B2E029E7}" type="datetime4">
              <a:rPr lang="en-US" smtClean="0"/>
              <a:t>March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487A-FA04-412D-9254-D0948771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87EDA-22BD-42AA-B811-B06FACE5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75B5D-5F67-47E1-90DE-8EAA89FD9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39EA3-D964-40D5-A32A-C10DE4DC7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6A7C-8FC2-40C2-A54A-C007F5C5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38CE-BC09-45DB-B34A-796D81A08EFE}" type="datetime4">
              <a:rPr lang="en-US" smtClean="0"/>
              <a:t>March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C007-6455-412A-B8E2-8488BA4F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83BF2-FD5E-48C7-BB81-032F480B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4FDD-0DF9-43CF-ACFE-FEC19634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ED90-017C-499D-AB53-A38674C9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B16D-850B-4665-A0B8-76ED481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445-013E-451F-ACF5-1B378B2D895D}" type="datetime4">
              <a:rPr lang="en-US" smtClean="0"/>
              <a:t>March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8CAC9-DFD7-4B24-9855-D0E1E261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F8FF9-068F-400D-99F6-3C449A8F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5BC7-21C9-4578-984D-87329D32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5CC00-5847-4CE0-968F-990B37533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BB89-1053-4060-ABF5-4D13D963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6375-A523-450A-9EB4-7EBBD3C07808}" type="datetime4">
              <a:rPr lang="en-US" smtClean="0"/>
              <a:t>March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9236-936F-46ED-8089-4AA7575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8821-02A3-4504-B3FE-E3EED90F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4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7F87-4BB2-4AE3-B4BA-441A11F0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6782-608C-4E4C-9DB4-6B2993E6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6BE2D-9C73-4CF1-B745-BB471CF3F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73280-3E88-4FEB-8DDA-E93A218C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55EE-4EDF-48D5-9FD4-1F4D4C5CA125}" type="datetime4">
              <a:rPr lang="en-US" smtClean="0"/>
              <a:t>March 17,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2E525-3288-46CF-981F-6B13A611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43899-86BC-42EE-93AA-8C24D1C8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48B3-B293-4C1E-A647-BCF82D01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364"/>
            <a:ext cx="10515600" cy="102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21C9-AFB0-467C-994D-67F97ADF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A6ED5-3E76-4EDF-967D-E1D6BDE43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94A72-8C85-4A84-8831-B53FF5457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77404-D9B2-49A8-BDE9-70AF62EB9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9BDDB-7D8A-4AE4-8BBB-0767D137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9329-26B0-42AB-8021-A97B16235CF7}" type="datetime4">
              <a:rPr lang="en-US" smtClean="0"/>
              <a:t>March 17,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6D337-0416-4E66-B753-88D6486A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DC087B-5415-4DB8-9975-DE490C8C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9889-D2D7-4574-AB67-40191508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F1873-B8AA-4447-AC7B-DD91FC94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A0C8-8E95-4C96-8E85-96ACCDD14E39}" type="datetime4">
              <a:rPr lang="en-US" smtClean="0"/>
              <a:t>March 17,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38152-8D9F-4D18-AC8A-075C6C58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AB0C3-449D-431D-A599-F43B3E31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146AB-243C-4DA1-85D6-D729D0AB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709D-CAC9-4F6B-ACBD-42C077B20A89}" type="datetime4">
              <a:rPr lang="en-US" smtClean="0"/>
              <a:t>March 17,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E2F68-7E6F-4E46-965E-BBC2BBCB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B7EE-2D4C-4F99-971F-88015735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F956-CCE5-4042-B0C9-5D0CBE0D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BEDE-4F1E-4B30-8183-B3E21FBC0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85E02-EF4B-4C35-9D1A-F866ECA78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C446-7257-4E79-90D0-F2D360E1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EBD-A3C4-46FD-A922-BC096EE79A36}" type="datetime4">
              <a:rPr lang="en-US" smtClean="0"/>
              <a:t>March 17,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3A9D4-CEE9-45C2-B546-1B5AA3CB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1102-490E-433D-A097-A16C8AA4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6690-7DA8-432A-989A-6765A438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D3067-09D4-4C4E-B3C4-DE8EBED18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B8C5E-FA29-4823-88FB-C15CAC1ED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31262-AB47-4E60-9CBE-105D5325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5B1B-99D7-42E4-8600-9CF8D970A6AE}" type="datetime4">
              <a:rPr lang="en-US" smtClean="0"/>
              <a:t>March 17,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491EE-8C5E-4B78-8B38-A4EB6402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9380D-1A4E-4E8A-87C8-6C9DBA60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305-62BE-4DB4-8375-72CF371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BDD9CA51-D721-4F0C-BDF6-DC2E014516A5}"/>
              </a:ext>
            </a:extLst>
          </p:cNvPr>
          <p:cNvSpPr/>
          <p:nvPr userDrawn="1"/>
        </p:nvSpPr>
        <p:spPr>
          <a:xfrm rot="10800000">
            <a:off x="7419873" y="3582848"/>
            <a:ext cx="4772129" cy="3526361"/>
          </a:xfrm>
          <a:custGeom>
            <a:avLst/>
            <a:gdLst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4038600 w 4038600"/>
              <a:gd name="connsiteY2" fmla="*/ 1825625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993842 w 4038600"/>
              <a:gd name="connsiteY2" fmla="*/ 697216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2671931"/>
              <a:gd name="connsiteX1" fmla="*/ 4038600 w 4038600"/>
              <a:gd name="connsiteY1" fmla="*/ 0 h 2671931"/>
              <a:gd name="connsiteX2" fmla="*/ 993842 w 4038600"/>
              <a:gd name="connsiteY2" fmla="*/ 697216 h 2671931"/>
              <a:gd name="connsiteX3" fmla="*/ 48639 w 4038600"/>
              <a:gd name="connsiteY3" fmla="*/ 2671931 h 2671931"/>
              <a:gd name="connsiteX4" fmla="*/ 0 w 4038600"/>
              <a:gd name="connsiteY4" fmla="*/ 0 h 2671931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99384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66310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582715 w 4038600"/>
              <a:gd name="connsiteY2" fmla="*/ 496248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3526361"/>
              <a:gd name="connsiteX1" fmla="*/ 4038600 w 4038600"/>
              <a:gd name="connsiteY1" fmla="*/ 0 h 3526361"/>
              <a:gd name="connsiteX2" fmla="*/ 582715 w 4038600"/>
              <a:gd name="connsiteY2" fmla="*/ 496248 h 3526361"/>
              <a:gd name="connsiteX3" fmla="*/ 10049 w 4038600"/>
              <a:gd name="connsiteY3" fmla="*/ 3526361 h 3526361"/>
              <a:gd name="connsiteX4" fmla="*/ 0 w 4038600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582715 w 4772129"/>
              <a:gd name="connsiteY2" fmla="*/ 496248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129" h="3526361">
                <a:moveTo>
                  <a:pt x="0" y="0"/>
                </a:moveTo>
                <a:lnTo>
                  <a:pt x="4772129" y="10048"/>
                </a:lnTo>
                <a:lnTo>
                  <a:pt x="582715" y="496248"/>
                </a:lnTo>
                <a:lnTo>
                  <a:pt x="10049" y="3526361"/>
                </a:lnTo>
                <a:cubicBezTo>
                  <a:pt x="10049" y="2638960"/>
                  <a:pt x="0" y="8874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9000">
                <a:schemeClr val="accent1">
                  <a:shade val="67500"/>
                  <a:satMod val="1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3D131-054C-4584-959C-997C88A2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532247"/>
            <a:ext cx="10764142" cy="876986"/>
          </a:xfrm>
          <a:custGeom>
            <a:avLst/>
            <a:gdLst>
              <a:gd name="connsiteX0" fmla="*/ 0 w 11278941"/>
              <a:gd name="connsiteY0" fmla="*/ 0 h 1325563"/>
              <a:gd name="connsiteX1" fmla="*/ 11278941 w 11278941"/>
              <a:gd name="connsiteY1" fmla="*/ 0 h 1325563"/>
              <a:gd name="connsiteX2" fmla="*/ 11278941 w 11278941"/>
              <a:gd name="connsiteY2" fmla="*/ 1325563 h 1325563"/>
              <a:gd name="connsiteX3" fmla="*/ 0 w 11278941"/>
              <a:gd name="connsiteY3" fmla="*/ 1325563 h 1325563"/>
              <a:gd name="connsiteX4" fmla="*/ 0 w 11278941"/>
              <a:gd name="connsiteY4" fmla="*/ 0 h 1325563"/>
              <a:gd name="connsiteX0" fmla="*/ 0 w 11278941"/>
              <a:gd name="connsiteY0" fmla="*/ 0 h 1325563"/>
              <a:gd name="connsiteX1" fmla="*/ 6254359 w 11278941"/>
              <a:gd name="connsiteY1" fmla="*/ 110836 h 1325563"/>
              <a:gd name="connsiteX2" fmla="*/ 11278941 w 11278941"/>
              <a:gd name="connsiteY2" fmla="*/ 1325563 h 1325563"/>
              <a:gd name="connsiteX3" fmla="*/ 0 w 11278941"/>
              <a:gd name="connsiteY3" fmla="*/ 1325563 h 1325563"/>
              <a:gd name="connsiteX4" fmla="*/ 0 w 11278941"/>
              <a:gd name="connsiteY4" fmla="*/ 0 h 1325563"/>
              <a:gd name="connsiteX0" fmla="*/ 0 w 6291304"/>
              <a:gd name="connsiteY0" fmla="*/ 0 h 1325563"/>
              <a:gd name="connsiteX1" fmla="*/ 6254359 w 6291304"/>
              <a:gd name="connsiteY1" fmla="*/ 110836 h 1325563"/>
              <a:gd name="connsiteX2" fmla="*/ 6291304 w 6291304"/>
              <a:gd name="connsiteY2" fmla="*/ 1316327 h 1325563"/>
              <a:gd name="connsiteX3" fmla="*/ 0 w 6291304"/>
              <a:gd name="connsiteY3" fmla="*/ 1325563 h 1325563"/>
              <a:gd name="connsiteX4" fmla="*/ 0 w 6291304"/>
              <a:gd name="connsiteY4" fmla="*/ 0 h 1325563"/>
              <a:gd name="connsiteX0" fmla="*/ 0 w 6710135"/>
              <a:gd name="connsiteY0" fmla="*/ 0 h 1325563"/>
              <a:gd name="connsiteX1" fmla="*/ 6254359 w 6710135"/>
              <a:gd name="connsiteY1" fmla="*/ 110836 h 1325563"/>
              <a:gd name="connsiteX2" fmla="*/ 6291304 w 6710135"/>
              <a:gd name="connsiteY2" fmla="*/ 1316327 h 1325563"/>
              <a:gd name="connsiteX3" fmla="*/ 0 w 6710135"/>
              <a:gd name="connsiteY3" fmla="*/ 1325563 h 1325563"/>
              <a:gd name="connsiteX4" fmla="*/ 0 w 6710135"/>
              <a:gd name="connsiteY4" fmla="*/ 0 h 1325563"/>
              <a:gd name="connsiteX0" fmla="*/ 0 w 6710135"/>
              <a:gd name="connsiteY0" fmla="*/ 0 h 1325563"/>
              <a:gd name="connsiteX1" fmla="*/ 6254359 w 6710135"/>
              <a:gd name="connsiteY1" fmla="*/ 0 h 1325563"/>
              <a:gd name="connsiteX2" fmla="*/ 6291304 w 6710135"/>
              <a:gd name="connsiteY2" fmla="*/ 1316327 h 1325563"/>
              <a:gd name="connsiteX3" fmla="*/ 0 w 6710135"/>
              <a:gd name="connsiteY3" fmla="*/ 1325563 h 1325563"/>
              <a:gd name="connsiteX4" fmla="*/ 0 w 6710135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0135" h="1325563">
                <a:moveTo>
                  <a:pt x="0" y="0"/>
                </a:moveTo>
                <a:lnTo>
                  <a:pt x="6254359" y="0"/>
                </a:lnTo>
                <a:cubicBezTo>
                  <a:pt x="6266674" y="401830"/>
                  <a:pt x="7248807" y="785188"/>
                  <a:pt x="6291304" y="1316327"/>
                </a:cubicBezTo>
                <a:lnTo>
                  <a:pt x="0" y="132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44628-A6FF-4941-B28B-13A3DFCE7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967" y="1607128"/>
            <a:ext cx="10943492" cy="474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51361-272B-4AC3-985E-DA21D9469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837" y="6485551"/>
            <a:ext cx="2993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2592-2F63-4711-B584-21658E9F6766}" type="datetime4">
              <a:rPr lang="en-US" smtClean="0"/>
              <a:t>March 17,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3310E-C0E3-4048-90E6-22FAD1F63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484" y="6481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5F34-8253-42EA-85E7-E5A5ED3E1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191" y="6485551"/>
            <a:ext cx="1664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|     </a:t>
            </a:r>
            <a:fld id="{66CA7305-62BE-4DB4-8375-72CF371EE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CA4AB-E658-4D84-A5EF-A61579E7A29A}"/>
              </a:ext>
            </a:extLst>
          </p:cNvPr>
          <p:cNvSpPr/>
          <p:nvPr userDrawn="1"/>
        </p:nvSpPr>
        <p:spPr>
          <a:xfrm>
            <a:off x="0" y="0"/>
            <a:ext cx="4772129" cy="3526361"/>
          </a:xfrm>
          <a:custGeom>
            <a:avLst/>
            <a:gdLst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4038600 w 4038600"/>
              <a:gd name="connsiteY2" fmla="*/ 1825625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1825625"/>
              <a:gd name="connsiteX1" fmla="*/ 4038600 w 4038600"/>
              <a:gd name="connsiteY1" fmla="*/ 0 h 1825625"/>
              <a:gd name="connsiteX2" fmla="*/ 993842 w 4038600"/>
              <a:gd name="connsiteY2" fmla="*/ 697216 h 1825625"/>
              <a:gd name="connsiteX3" fmla="*/ 0 w 4038600"/>
              <a:gd name="connsiteY3" fmla="*/ 1825625 h 1825625"/>
              <a:gd name="connsiteX4" fmla="*/ 0 w 4038600"/>
              <a:gd name="connsiteY4" fmla="*/ 0 h 1825625"/>
              <a:gd name="connsiteX0" fmla="*/ 0 w 4038600"/>
              <a:gd name="connsiteY0" fmla="*/ 0 h 2671931"/>
              <a:gd name="connsiteX1" fmla="*/ 4038600 w 4038600"/>
              <a:gd name="connsiteY1" fmla="*/ 0 h 2671931"/>
              <a:gd name="connsiteX2" fmla="*/ 993842 w 4038600"/>
              <a:gd name="connsiteY2" fmla="*/ 697216 h 2671931"/>
              <a:gd name="connsiteX3" fmla="*/ 48639 w 4038600"/>
              <a:gd name="connsiteY3" fmla="*/ 2671931 h 2671931"/>
              <a:gd name="connsiteX4" fmla="*/ 0 w 4038600"/>
              <a:gd name="connsiteY4" fmla="*/ 0 h 2671931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99384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663102 w 4038600"/>
              <a:gd name="connsiteY2" fmla="*/ 697216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2662203"/>
              <a:gd name="connsiteX1" fmla="*/ 4038600 w 4038600"/>
              <a:gd name="connsiteY1" fmla="*/ 0 h 2662203"/>
              <a:gd name="connsiteX2" fmla="*/ 582715 w 4038600"/>
              <a:gd name="connsiteY2" fmla="*/ 496248 h 2662203"/>
              <a:gd name="connsiteX3" fmla="*/ 1 w 4038600"/>
              <a:gd name="connsiteY3" fmla="*/ 2662203 h 2662203"/>
              <a:gd name="connsiteX4" fmla="*/ 0 w 4038600"/>
              <a:gd name="connsiteY4" fmla="*/ 0 h 2662203"/>
              <a:gd name="connsiteX0" fmla="*/ 0 w 4038600"/>
              <a:gd name="connsiteY0" fmla="*/ 0 h 3526361"/>
              <a:gd name="connsiteX1" fmla="*/ 4038600 w 4038600"/>
              <a:gd name="connsiteY1" fmla="*/ 0 h 3526361"/>
              <a:gd name="connsiteX2" fmla="*/ 582715 w 4038600"/>
              <a:gd name="connsiteY2" fmla="*/ 496248 h 3526361"/>
              <a:gd name="connsiteX3" fmla="*/ 10049 w 4038600"/>
              <a:gd name="connsiteY3" fmla="*/ 3526361 h 3526361"/>
              <a:gd name="connsiteX4" fmla="*/ 0 w 4038600"/>
              <a:gd name="connsiteY4" fmla="*/ 0 h 3526361"/>
              <a:gd name="connsiteX0" fmla="*/ 0 w 4772129"/>
              <a:gd name="connsiteY0" fmla="*/ 0 h 3526361"/>
              <a:gd name="connsiteX1" fmla="*/ 4772129 w 4772129"/>
              <a:gd name="connsiteY1" fmla="*/ 10048 h 3526361"/>
              <a:gd name="connsiteX2" fmla="*/ 582715 w 4772129"/>
              <a:gd name="connsiteY2" fmla="*/ 496248 h 3526361"/>
              <a:gd name="connsiteX3" fmla="*/ 10049 w 4772129"/>
              <a:gd name="connsiteY3" fmla="*/ 3526361 h 3526361"/>
              <a:gd name="connsiteX4" fmla="*/ 0 w 4772129"/>
              <a:gd name="connsiteY4" fmla="*/ 0 h 352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129" h="3526361">
                <a:moveTo>
                  <a:pt x="0" y="0"/>
                </a:moveTo>
                <a:lnTo>
                  <a:pt x="4772129" y="10048"/>
                </a:lnTo>
                <a:lnTo>
                  <a:pt x="582715" y="496248"/>
                </a:lnTo>
                <a:lnTo>
                  <a:pt x="10049" y="3526361"/>
                </a:lnTo>
                <a:cubicBezTo>
                  <a:pt x="10049" y="2638960"/>
                  <a:pt x="0" y="8874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9000">
                <a:schemeClr val="accent1">
                  <a:shade val="67500"/>
                  <a:satMod val="115000"/>
                </a:schemeClr>
              </a:gs>
              <a:gs pos="2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FF01B0B-CC3E-486B-9831-8E46738186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" y="6306106"/>
            <a:ext cx="789969" cy="5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mental-health/feelings-symptoms-behaviours/feelings-and-symptoms/loneliness-in-older-people/" TargetMode="External"/><Relationship Id="rId2" Type="http://schemas.openxmlformats.org/officeDocument/2006/relationships/hyperlink" Target="https://www.nia.nih.gov/health/loneliness-and-social-isolation-tips-staying-connec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s://www.who.int/publications-detail-redirect/9789240030749" TargetMode="External"/><Relationship Id="rId4" Type="http://schemas.openxmlformats.org/officeDocument/2006/relationships/hyperlink" Target="https://www.cdc.gov/aging/publications/features/lonely-older-adul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diagramData" Target="../diagrams/data4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238375" y="2013626"/>
            <a:ext cx="7392396" cy="127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sz="4800" dirty="0"/>
              <a:t>Seniors and Social Isolation</a:t>
            </a:r>
            <a:endParaRPr sz="4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BD464F3-7C43-F08C-6675-CA6A3684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83" y="3015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863A7C5-C414-A4BD-7445-87A0B255F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722438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6432919" imgH="11631649" progId="Paint.Picture">
                  <p:embed/>
                </p:oleObj>
              </mc:Choice>
              <mc:Fallback>
                <p:oleObj name="Bitmap Image" r:id="rId3" imgW="16432919" imgH="11631649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863A7C5-C414-A4BD-7445-87A0B255F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22438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5017DC-A9B8-9FAA-1E16-38FF872BCBEC}"/>
              </a:ext>
            </a:extLst>
          </p:cNvPr>
          <p:cNvSpPr txBox="1"/>
          <p:nvPr/>
        </p:nvSpPr>
        <p:spPr>
          <a:xfrm>
            <a:off x="3619200" y="4543072"/>
            <a:ext cx="495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Anna Maria Izquierdo-Porrera MD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0B25-53EC-6513-F007-DA58CFFE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reduce social isolation in seniors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622BE5-CAE5-A551-9B88-DAC141009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316AEC-CF37-5348-9A1A-33AD21346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0313B"/>
                </a:solidFill>
              </a:rPr>
              <a:t>S</a:t>
            </a:r>
            <a:r>
              <a:rPr lang="en-US" b="0" i="0" dirty="0">
                <a:solidFill>
                  <a:srgbClr val="20313B"/>
                </a:solidFill>
                <a:effectLst/>
              </a:rPr>
              <a:t>ocial skills training, </a:t>
            </a:r>
          </a:p>
          <a:p>
            <a:r>
              <a:rPr lang="en-US" dirty="0">
                <a:solidFill>
                  <a:srgbClr val="20313B"/>
                </a:solidFill>
              </a:rPr>
              <a:t>C</a:t>
            </a:r>
            <a:r>
              <a:rPr lang="en-US" b="0" i="0" dirty="0">
                <a:solidFill>
                  <a:srgbClr val="20313B"/>
                </a:solidFill>
                <a:effectLst/>
              </a:rPr>
              <a:t>ommunity and support groups, </a:t>
            </a:r>
          </a:p>
          <a:p>
            <a:r>
              <a:rPr lang="en-US" b="0" i="0" dirty="0">
                <a:solidFill>
                  <a:srgbClr val="20313B"/>
                </a:solidFill>
                <a:effectLst/>
              </a:rPr>
              <a:t>Befriending, </a:t>
            </a:r>
          </a:p>
          <a:p>
            <a:r>
              <a:rPr lang="en-US" dirty="0">
                <a:solidFill>
                  <a:srgbClr val="20313B"/>
                </a:solidFill>
              </a:rPr>
              <a:t>C</a:t>
            </a:r>
            <a:r>
              <a:rPr lang="en-US" b="0" i="0" dirty="0">
                <a:solidFill>
                  <a:srgbClr val="20313B"/>
                </a:solidFill>
                <a:effectLst/>
              </a:rPr>
              <a:t>ognitive </a:t>
            </a:r>
            <a:r>
              <a:rPr lang="en-US" b="0" i="0" dirty="0" err="1">
                <a:solidFill>
                  <a:srgbClr val="20313B"/>
                </a:solidFill>
                <a:effectLst/>
              </a:rPr>
              <a:t>behavioural</a:t>
            </a:r>
            <a:r>
              <a:rPr lang="en-US" b="0" i="0" dirty="0">
                <a:solidFill>
                  <a:srgbClr val="20313B"/>
                </a:solidFill>
                <a:effectLst/>
              </a:rPr>
              <a:t> therapy.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7D9F26-684B-9288-5F5A-9CC3959DC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6F467A-3854-A161-F701-5C48D91C30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313B"/>
                </a:solidFill>
                <a:effectLst/>
              </a:rPr>
              <a:t>Creating more age-friendly communities </a:t>
            </a:r>
          </a:p>
          <a:p>
            <a:r>
              <a:rPr lang="en-US" b="0" i="0" dirty="0">
                <a:solidFill>
                  <a:srgbClr val="20313B"/>
                </a:solidFill>
                <a:effectLst/>
              </a:rPr>
              <a:t>improving access to transportation </a:t>
            </a:r>
          </a:p>
          <a:p>
            <a:r>
              <a:rPr lang="en-US" dirty="0">
                <a:solidFill>
                  <a:srgbClr val="20313B"/>
                </a:solidFill>
              </a:rPr>
              <a:t>I</a:t>
            </a:r>
            <a:r>
              <a:rPr lang="en-US" b="0" i="0" dirty="0">
                <a:solidFill>
                  <a:srgbClr val="20313B"/>
                </a:solidFill>
                <a:effectLst/>
              </a:rPr>
              <a:t>nformation and communication technologies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B383-1C47-FD02-ADCF-E758837C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55EE-4EDF-48D5-9FD4-1F4D4C5CA125}" type="datetime4">
              <a:rPr lang="en-US" smtClean="0"/>
              <a:t>March 17,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959160-F882-9B46-6843-0B17A2A6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A2ACA4-A014-87B2-9559-EC3B2ABC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Loneliness and Social Isolation—Tips for Staying Connected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. (n.d.). National Institute on Aging. Retrieved March 17, 2023, from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Calibri" panose="020F0502020204030204" pitchFamily="34" charset="0"/>
                <a:hlinkClick r:id="rId2"/>
              </a:rPr>
              <a:t>https://www.nia.nih.gov/health/loneliness-and-social-isolation-tips-staying-connected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Loneliness in older people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. (2021, February 3).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Nhs.Uk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.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Calibri" panose="020F0502020204030204" pitchFamily="34" charset="0"/>
                <a:hlinkClick r:id="rId3"/>
              </a:rPr>
              <a:t>https://www.nhs.uk/mental-health/feelings-symptoms-behaviours/feelings-and-symptoms/loneliness-in-older-people/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222222"/>
                </a:solidFill>
                <a:effectLst/>
              </a:rPr>
              <a:t>Loneliness and Social Isolation Linked to Serious Health Conditions </a:t>
            </a:r>
            <a:r>
              <a:rPr lang="en-US" sz="2400" b="0" i="0" dirty="0">
                <a:solidFill>
                  <a:srgbClr val="222222"/>
                </a:solidFill>
                <a:effectLst/>
                <a:hlinkClick r:id="rId4"/>
              </a:rPr>
              <a:t>https://www.cdc.gov/aging/publications/features/lonely-older-adults.html</a:t>
            </a:r>
            <a:endParaRPr lang="en-US" sz="2400" b="0" i="0" dirty="0">
              <a:solidFill>
                <a:srgbClr val="222222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Social isolation and loneliness among older people: Advocacy brief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. (n.d.). Retrieved March 17, 2023, from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Calibri" panose="020F0502020204030204" pitchFamily="34" charset="0"/>
                <a:hlinkClick r:id="rId5"/>
              </a:rPr>
              <a:t>https://www.who.int/publications-detail-redirect/9789240030749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van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Staden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, W., &amp; Coetzee, K. (2010). Conceptual relations between loneliness and culture. . 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Curr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Opin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 Psychiatry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,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23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(6), 524–529.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ED398-837B-BEEB-1F72-75B2DA6C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9329-26B0-42AB-8021-A97B16235CF7}" type="datetime4">
              <a:rPr lang="en-US" smtClean="0"/>
              <a:t>March 17, 2023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B408946-DA62-D825-4F48-3003F4CB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825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7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 Agenda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06DFF-D4E8-7258-C39A-6A3A950F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social isolation mean?</a:t>
            </a:r>
          </a:p>
          <a:p>
            <a:r>
              <a:rPr lang="en-US" dirty="0"/>
              <a:t>Why does social isolation happen in old age?</a:t>
            </a:r>
          </a:p>
          <a:p>
            <a:r>
              <a:rPr lang="en-US" dirty="0"/>
              <a:t>What are the consequences of social isolation?</a:t>
            </a:r>
          </a:p>
          <a:p>
            <a:r>
              <a:rPr lang="en-US" dirty="0"/>
              <a:t>How do we improve social isolation?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862ED2-DFD1-D676-CABB-CAAD18383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FC208F-10E8-271B-9FF6-5238418E6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722438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6432919" imgH="11631649" progId="Paint.Picture">
                  <p:embed/>
                </p:oleObj>
              </mc:Choice>
              <mc:Fallback>
                <p:oleObj name="Bitmap Image" r:id="rId3" imgW="16432919" imgH="11631649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BFC208F-10E8-271B-9FF6-5238418E6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22438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6CD4-BD73-545B-CCDB-15FE607C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social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8440-0D53-0AC1-999A-3ECA156E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67" y="1607128"/>
            <a:ext cx="10943492" cy="1322684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</a:rPr>
              <a:t>Social isolation can lead to loneliness in some people, while others can feel lonely without being socially isolated.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B138-374E-9C3E-521F-94D9A07C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445-013E-451F-ACF5-1B378B2D895D}" type="datetime4">
              <a:rPr lang="en-US" smtClean="0"/>
              <a:t>March 17, 2023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31978A-1619-7283-2C71-8B5B677FE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321243"/>
              </p:ext>
            </p:extLst>
          </p:nvPr>
        </p:nvGraphicFramePr>
        <p:xfrm>
          <a:off x="2646000" y="3209732"/>
          <a:ext cx="5844857" cy="24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BA5377-5A78-F897-DCF0-2F77EB50B0B1}"/>
              </a:ext>
            </a:extLst>
          </p:cNvPr>
          <p:cNvSpPr txBox="1"/>
          <p:nvPr/>
        </p:nvSpPr>
        <p:spPr>
          <a:xfrm>
            <a:off x="7959396" y="3928189"/>
            <a:ext cx="2993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itka Display" pitchFamily="2" charset="0"/>
              </a:rPr>
              <a:t>Loneliness is the feeling of being alone, regardless of the amount of social contact.</a:t>
            </a:r>
            <a:endParaRPr lang="en-US" dirty="0">
              <a:latin typeface="Sitka Display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6DE74-6254-85C6-2FD9-462E0C7BDCAB}"/>
              </a:ext>
            </a:extLst>
          </p:cNvPr>
          <p:cNvSpPr txBox="1"/>
          <p:nvPr/>
        </p:nvSpPr>
        <p:spPr>
          <a:xfrm>
            <a:off x="1224186" y="3993098"/>
            <a:ext cx="2060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dirty="0">
                <a:solidFill>
                  <a:srgbClr val="202124"/>
                </a:solidFill>
                <a:effectLst/>
              </a:rPr>
              <a:t>Social isolation is </a:t>
            </a:r>
            <a:r>
              <a:rPr lang="en-US" b="0" i="0" dirty="0">
                <a:solidFill>
                  <a:srgbClr val="040C28"/>
                </a:solidFill>
                <a:effectLst/>
              </a:rPr>
              <a:t>a lack of social connections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571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F8B5-C4A8-1964-8B75-DCE6CDAA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extent of the problem?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E3DA6-9550-6371-3721-78837280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445-013E-451F-ACF5-1B378B2D895D}" type="datetime4">
              <a:rPr lang="en-US" smtClean="0"/>
              <a:t>March 17, 2023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200BB81-5FC1-AF15-45CB-4AF7124D8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084447"/>
              </p:ext>
            </p:extLst>
          </p:nvPr>
        </p:nvGraphicFramePr>
        <p:xfrm>
          <a:off x="539265" y="1575953"/>
          <a:ext cx="10942637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80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F6E10-4CD0-A6A6-95F2-976C223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Who is at risk for Social Isolation?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498AE-1ACE-2EF3-915F-7196E741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79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112445-013E-451F-ACF5-1B378B2D895D}" type="datetime4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March 17, 2023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9E8729A-F29A-F4BB-D8A3-09620E110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61455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18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24A40-6563-9776-CB33-3763B6FE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Old age and social isolation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9F6C57-1018-CD1C-EF91-D4D11EC2B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</a:rPr>
              <a:t>getting older or weaker,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</a:rPr>
              <a:t>no longer being the hub of their family,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</a:rPr>
              <a:t>leaving the workplace,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</a:rPr>
              <a:t>the deaths of spouses and friends,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i="0" dirty="0">
                <a:effectLst/>
              </a:rPr>
              <a:t>disability or illness.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A28BC-8C83-B8F5-E528-8331B2E8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112445-013E-451F-ACF5-1B378B2D895D}" type="datetime4">
              <a:rPr lang="en-US" smtClean="0"/>
              <a:pPr>
                <a:spcAft>
                  <a:spcPts val="600"/>
                </a:spcAft>
              </a:pPr>
              <a:t>March 17, 2023</a:t>
            </a:fld>
            <a:endParaRPr lang="en-US"/>
          </a:p>
        </p:txBody>
      </p:sp>
      <p:pic>
        <p:nvPicPr>
          <p:cNvPr id="6" name="Content Placeholder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48B1A5D-EFCA-FE51-455F-1BC4CB983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7" r="97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466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93DDA-CAF7-B0FD-A58F-7AAFE097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culture can influence isolation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DA1B-B314-8585-CD68-989CFBFF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112445-013E-451F-ACF5-1B378B2D895D}" type="datetime4">
              <a:rPr lang="en-US" smtClean="0"/>
              <a:pPr>
                <a:spcAft>
                  <a:spcPts val="600"/>
                </a:spcAft>
              </a:pPr>
              <a:t>March 17, 2023</a:t>
            </a:fld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2D64D91-0EB5-BC8C-0141-94454E912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55488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5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8768B-40F1-B5A2-B04A-9C90F72A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are the consequences of social isolation?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9E72-6662-77CF-AD5B-67F90C31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112445-013E-451F-ACF5-1B378B2D895D}" type="datetime4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March 17, 2023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E21495-DD98-E6C2-F601-1058E4CEF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166416"/>
              </p:ext>
            </p:extLst>
          </p:nvPr>
        </p:nvGraphicFramePr>
        <p:xfrm>
          <a:off x="4905052" y="750440"/>
          <a:ext cx="5414605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ementia-memory-care-icon - MediLodge of Richmond">
            <a:extLst>
              <a:ext uri="{FF2B5EF4-FFF2-40B4-BE49-F238E27FC236}">
                <a16:creationId xmlns:a16="http://schemas.microsoft.com/office/drawing/2014/main" id="{9F84CF17-672B-0215-C129-42A63CDB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596" y="1860884"/>
            <a:ext cx="914399" cy="9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1" descr="Coffin with solid fill">
            <a:extLst>
              <a:ext uri="{FF2B5EF4-FFF2-40B4-BE49-F238E27FC236}">
                <a16:creationId xmlns:a16="http://schemas.microsoft.com/office/drawing/2014/main" id="{338ECEED-9899-F537-349E-163D66B23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1864" y="647803"/>
            <a:ext cx="914400" cy="914400"/>
          </a:xfrm>
          <a:prstGeom prst="rect">
            <a:avLst/>
          </a:prstGeom>
        </p:spPr>
      </p:pic>
      <p:pic>
        <p:nvPicPr>
          <p:cNvPr id="11" name="Graphic 10" descr="Heart organ with solid fill">
            <a:extLst>
              <a:ext uri="{FF2B5EF4-FFF2-40B4-BE49-F238E27FC236}">
                <a16:creationId xmlns:a16="http://schemas.microsoft.com/office/drawing/2014/main" id="{077EDB04-6D15-BEF4-84F1-FCA3BD9BE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62596" y="2981938"/>
            <a:ext cx="914400" cy="914400"/>
          </a:xfrm>
          <a:prstGeom prst="rect">
            <a:avLst/>
          </a:prstGeom>
        </p:spPr>
      </p:pic>
      <p:pic>
        <p:nvPicPr>
          <p:cNvPr id="15" name="Graphic 14" descr="Crying face outline with solid fill">
            <a:extLst>
              <a:ext uri="{FF2B5EF4-FFF2-40B4-BE49-F238E27FC236}">
                <a16:creationId xmlns:a16="http://schemas.microsoft.com/office/drawing/2014/main" id="{662FE0D7-799E-6C64-6D53-3A12704599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14869" y="4147642"/>
            <a:ext cx="914400" cy="914400"/>
          </a:xfrm>
          <a:prstGeom prst="rect">
            <a:avLst/>
          </a:prstGeom>
        </p:spPr>
      </p:pic>
      <p:pic>
        <p:nvPicPr>
          <p:cNvPr id="5" name="Graphic 4" descr="Inpatient with solid fill">
            <a:extLst>
              <a:ext uri="{FF2B5EF4-FFF2-40B4-BE49-F238E27FC236}">
                <a16:creationId xmlns:a16="http://schemas.microsoft.com/office/drawing/2014/main" id="{40DB13E8-16FC-645F-1F58-49D7AD63C3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68058" y="54156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86B42F9-E33C-C177-7EB2-2A11D4C0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social isolation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05BC8D-1C47-2F28-8735-0AA64CD982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692370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FCB3-9E4F-D4F7-D80F-B6741210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2445-013E-451F-ACF5-1B378B2D895D}" type="datetime4">
              <a:rPr lang="en-US" smtClean="0"/>
              <a:t>March 17, 2023</a:t>
            </a:fld>
            <a:endParaRPr lang="en-US"/>
          </a:p>
        </p:txBody>
      </p:sp>
      <p:pic>
        <p:nvPicPr>
          <p:cNvPr id="7" name="Graphic 6" descr="Flying Money with solid fill">
            <a:extLst>
              <a:ext uri="{FF2B5EF4-FFF2-40B4-BE49-F238E27FC236}">
                <a16:creationId xmlns:a16="http://schemas.microsoft.com/office/drawing/2014/main" id="{8ED25A19-0C55-9B9C-2553-DF24C36E1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554" y="2149463"/>
            <a:ext cx="2656114" cy="26561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B5C849-8C6D-829F-D200-54DEF52BEB31}"/>
              </a:ext>
            </a:extLst>
          </p:cNvPr>
          <p:cNvSpPr/>
          <p:nvPr/>
        </p:nvSpPr>
        <p:spPr>
          <a:xfrm>
            <a:off x="1192463" y="4805577"/>
            <a:ext cx="4386137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$6.7 Billion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additional Medicare spending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20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4YH">
      <a:dk1>
        <a:sysClr val="windowText" lastClr="000000"/>
      </a:dk1>
      <a:lt1>
        <a:sysClr val="window" lastClr="FFFFFF"/>
      </a:lt1>
      <a:dk2>
        <a:srgbClr val="7F6000"/>
      </a:dk2>
      <a:lt2>
        <a:srgbClr val="E7E6E6"/>
      </a:lt2>
      <a:accent1>
        <a:srgbClr val="00B050"/>
      </a:accent1>
      <a:accent2>
        <a:srgbClr val="92D050"/>
      </a:accent2>
      <a:accent3>
        <a:srgbClr val="FFC000"/>
      </a:accent3>
      <a:accent4>
        <a:srgbClr val="FFFF00"/>
      </a:accent4>
      <a:accent5>
        <a:srgbClr val="C00000"/>
      </a:accent5>
      <a:accent6>
        <a:srgbClr val="FF0000"/>
      </a:accent6>
      <a:hlink>
        <a:srgbClr val="0563C1"/>
      </a:hlink>
      <a:folHlink>
        <a:srgbClr val="954F72"/>
      </a:folHlink>
    </a:clrScheme>
    <a:fontScheme name="Custom 1">
      <a:majorFont>
        <a:latin typeface="Sitka Banner"/>
        <a:ea typeface=""/>
        <a:cs typeface=""/>
      </a:majorFont>
      <a:minorFont>
        <a:latin typeface="Sitka Display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2e90cf-bcf6-4167-bc4c-d3d28fcd4f6b" xsi:nil="true"/>
    <lcf76f155ced4ddcb4097134ff3c332f xmlns="ffd2a589-7548-4052-8873-c2a0bbe87f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035FC5BE31E44862944B4D4191712" ma:contentTypeVersion="14" ma:contentTypeDescription="Create a new document." ma:contentTypeScope="" ma:versionID="94279a6f38c7243f6c4ee5ec7e5b7482">
  <xsd:schema xmlns:xsd="http://www.w3.org/2001/XMLSchema" xmlns:xs="http://www.w3.org/2001/XMLSchema" xmlns:p="http://schemas.microsoft.com/office/2006/metadata/properties" xmlns:ns2="ffd2a589-7548-4052-8873-c2a0bbe87fed" xmlns:ns3="d72e90cf-bcf6-4167-bc4c-d3d28fcd4f6b" targetNamespace="http://schemas.microsoft.com/office/2006/metadata/properties" ma:root="true" ma:fieldsID="deddf3528e3f4910312ccc4d8a73dccc" ns2:_="" ns3:_="">
    <xsd:import namespace="ffd2a589-7548-4052-8873-c2a0bbe87fed"/>
    <xsd:import namespace="d72e90cf-bcf6-4167-bc4c-d3d28fcd4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2a589-7548-4052-8873-c2a0bbe87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fdc2ec-f99f-4513-9160-088684694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e90cf-bcf6-4167-bc4c-d3d28fcd4f6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40af3a-0758-407e-8073-556084f4cb64}" ma:internalName="TaxCatchAll" ma:showField="CatchAllData" ma:web="d72e90cf-bcf6-4167-bc4c-d3d28fcd4f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8AA6E-8AF8-4017-8042-112A62B514F8}">
  <ds:schemaRefs>
    <ds:schemaRef ds:uri="http://schemas.microsoft.com/office/2006/metadata/properties"/>
    <ds:schemaRef ds:uri="http://schemas.microsoft.com/office/infopath/2007/PartnerControls"/>
    <ds:schemaRef ds:uri="d72e90cf-bcf6-4167-bc4c-d3d28fcd4f6b"/>
    <ds:schemaRef ds:uri="ffd2a589-7548-4052-8873-c2a0bbe87fed"/>
  </ds:schemaRefs>
</ds:datastoreItem>
</file>

<file path=customXml/itemProps2.xml><?xml version="1.0" encoding="utf-8"?>
<ds:datastoreItem xmlns:ds="http://schemas.openxmlformats.org/officeDocument/2006/customXml" ds:itemID="{3FCA3081-E51E-4FF4-86D0-F1AC3DAFF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2a589-7548-4052-8873-c2a0bbe87fed"/>
    <ds:schemaRef ds:uri="d72e90cf-bcf6-4167-bc4c-d3d28fcd4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4D2798-1FA8-43A4-AF36-EE0C43F3F0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6739</TotalTime>
  <Words>617</Words>
  <Application>Microsoft Office PowerPoint</Application>
  <PresentationFormat>Widescreen</PresentationFormat>
  <Paragraphs>70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Castellar</vt:lpstr>
      <vt:lpstr>Sitka Display</vt:lpstr>
      <vt:lpstr>Wingdings</vt:lpstr>
      <vt:lpstr>Office Theme</vt:lpstr>
      <vt:lpstr>Bitmap Image</vt:lpstr>
      <vt:lpstr>Seniors and Social Isolation</vt:lpstr>
      <vt:lpstr> Agenda</vt:lpstr>
      <vt:lpstr>What does social isolation?</vt:lpstr>
      <vt:lpstr>What is the extent of the problem?</vt:lpstr>
      <vt:lpstr>Who is at risk for Social Isolation?</vt:lpstr>
      <vt:lpstr>Old age and social isolation</vt:lpstr>
      <vt:lpstr>How culture can influence isolation</vt:lpstr>
      <vt:lpstr>What are the consequences of social isolation?</vt:lpstr>
      <vt:lpstr>Cost of social isolation</vt:lpstr>
      <vt:lpstr>How to reduce social isolation in seniors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Maria Izquierdo-Porrera MD PhD</dc:creator>
  <cp:lastModifiedBy>Anna Maria Izquierdo-Porrera MD PhD</cp:lastModifiedBy>
  <cp:revision>15</cp:revision>
  <dcterms:created xsi:type="dcterms:W3CDTF">2022-02-06T20:51:01Z</dcterms:created>
  <dcterms:modified xsi:type="dcterms:W3CDTF">2023-03-17T15:27:11Z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0x01010090F035FC5BE31E44862944B4D4191712</vt:lpwstr>
  </property>
  <property fmtid="{D5CDD505-2E9C-101B-9397-08002B2CF9AE}" pid="3" name="MediaServiceImageTags">
    <vt:lpwstr/>
  </property>
</Properties>
</file>