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48" r:id="rId5"/>
  </p:sldMasterIdLst>
  <p:notesMasterIdLst>
    <p:notesMasterId r:id="rId39"/>
  </p:notesMasterIdLst>
  <p:handoutMasterIdLst>
    <p:handoutMasterId r:id="rId40"/>
  </p:handoutMasterIdLst>
  <p:sldIdLst>
    <p:sldId id="267" r:id="rId6"/>
    <p:sldId id="266" r:id="rId7"/>
    <p:sldId id="261" r:id="rId8"/>
    <p:sldId id="271" r:id="rId9"/>
    <p:sldId id="302" r:id="rId10"/>
    <p:sldId id="272" r:id="rId11"/>
    <p:sldId id="273" r:id="rId12"/>
    <p:sldId id="279" r:id="rId13"/>
    <p:sldId id="280" r:id="rId14"/>
    <p:sldId id="289" r:id="rId15"/>
    <p:sldId id="295" r:id="rId16"/>
    <p:sldId id="275" r:id="rId17"/>
    <p:sldId id="276" r:id="rId18"/>
    <p:sldId id="277" r:id="rId19"/>
    <p:sldId id="278" r:id="rId20"/>
    <p:sldId id="304" r:id="rId21"/>
    <p:sldId id="286" r:id="rId22"/>
    <p:sldId id="281" r:id="rId23"/>
    <p:sldId id="282" r:id="rId24"/>
    <p:sldId id="283" r:id="rId25"/>
    <p:sldId id="284" r:id="rId26"/>
    <p:sldId id="301" r:id="rId27"/>
    <p:sldId id="300" r:id="rId28"/>
    <p:sldId id="285" r:id="rId29"/>
    <p:sldId id="293" r:id="rId30"/>
    <p:sldId id="297" r:id="rId31"/>
    <p:sldId id="298" r:id="rId32"/>
    <p:sldId id="294" r:id="rId33"/>
    <p:sldId id="299" r:id="rId34"/>
    <p:sldId id="287" r:id="rId35"/>
    <p:sldId id="268" r:id="rId36"/>
    <p:sldId id="292" r:id="rId37"/>
    <p:sldId id="269" r:id="rId38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1D5D"/>
    <a:srgbClr val="033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074" autoAdjust="0"/>
  </p:normalViewPr>
  <p:slideViewPr>
    <p:cSldViewPr snapToGrid="0">
      <p:cViewPr varScale="1">
        <p:scale>
          <a:sx n="67" d="100"/>
          <a:sy n="67" d="100"/>
        </p:scale>
        <p:origin x="12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gh Bluestein" userId="5d8a8644-ce51-40db-b29c-acd20d8d37d0" providerId="ADAL" clId="{5CAA2D93-E9CD-496D-B418-1C1337A63CFE}"/>
    <pc:docChg chg="delSld modSld">
      <pc:chgData name="Leigh Bluestein" userId="5d8a8644-ce51-40db-b29c-acd20d8d37d0" providerId="ADAL" clId="{5CAA2D93-E9CD-496D-B418-1C1337A63CFE}" dt="2025-02-26T17:51:49.747" v="22" actId="1076"/>
      <pc:docMkLst>
        <pc:docMk/>
      </pc:docMkLst>
      <pc:sldChg chg="modSp mod">
        <pc:chgData name="Leigh Bluestein" userId="5d8a8644-ce51-40db-b29c-acd20d8d37d0" providerId="ADAL" clId="{5CAA2D93-E9CD-496D-B418-1C1337A63CFE}" dt="2025-02-26T17:51:42.083" v="20" actId="1076"/>
        <pc:sldMkLst>
          <pc:docMk/>
          <pc:sldMk cId="819539432" sldId="268"/>
        </pc:sldMkLst>
        <pc:spChg chg="mod">
          <ac:chgData name="Leigh Bluestein" userId="5d8a8644-ce51-40db-b29c-acd20d8d37d0" providerId="ADAL" clId="{5CAA2D93-E9CD-496D-B418-1C1337A63CFE}" dt="2025-02-26T17:51:42.083" v="20" actId="1076"/>
          <ac:spMkLst>
            <pc:docMk/>
            <pc:sldMk cId="819539432" sldId="268"/>
            <ac:spMk id="2" creationId="{55269933-3E5A-DA9B-4218-43CE2207E3B5}"/>
          </ac:spMkLst>
        </pc:spChg>
      </pc:sldChg>
      <pc:sldChg chg="modNotesTx">
        <pc:chgData name="Leigh Bluestein" userId="5d8a8644-ce51-40db-b29c-acd20d8d37d0" providerId="ADAL" clId="{5CAA2D93-E9CD-496D-B418-1C1337A63CFE}" dt="2025-02-26T17:50:19.528" v="3" actId="6549"/>
        <pc:sldMkLst>
          <pc:docMk/>
          <pc:sldMk cId="1692561085" sldId="276"/>
        </pc:sldMkLst>
      </pc:sldChg>
      <pc:sldChg chg="modNotesTx">
        <pc:chgData name="Leigh Bluestein" userId="5d8a8644-ce51-40db-b29c-acd20d8d37d0" providerId="ADAL" clId="{5CAA2D93-E9CD-496D-B418-1C1337A63CFE}" dt="2025-02-26T17:50:23.798" v="4" actId="6549"/>
        <pc:sldMkLst>
          <pc:docMk/>
          <pc:sldMk cId="4014133273" sldId="277"/>
        </pc:sldMkLst>
      </pc:sldChg>
      <pc:sldChg chg="modNotesTx">
        <pc:chgData name="Leigh Bluestein" userId="5d8a8644-ce51-40db-b29c-acd20d8d37d0" providerId="ADAL" clId="{5CAA2D93-E9CD-496D-B418-1C1337A63CFE}" dt="2025-02-26T17:50:28.124" v="5" actId="6549"/>
        <pc:sldMkLst>
          <pc:docMk/>
          <pc:sldMk cId="2928219311" sldId="278"/>
        </pc:sldMkLst>
      </pc:sldChg>
      <pc:sldChg chg="modNotesTx">
        <pc:chgData name="Leigh Bluestein" userId="5d8a8644-ce51-40db-b29c-acd20d8d37d0" providerId="ADAL" clId="{5CAA2D93-E9CD-496D-B418-1C1337A63CFE}" dt="2025-02-26T17:50:02.016" v="0" actId="6549"/>
        <pc:sldMkLst>
          <pc:docMk/>
          <pc:sldMk cId="750536930" sldId="280"/>
        </pc:sldMkLst>
      </pc:sldChg>
      <pc:sldChg chg="modNotesTx">
        <pc:chgData name="Leigh Bluestein" userId="5d8a8644-ce51-40db-b29c-acd20d8d37d0" providerId="ADAL" clId="{5CAA2D93-E9CD-496D-B418-1C1337A63CFE}" dt="2025-02-26T17:50:39.182" v="8" actId="6549"/>
        <pc:sldMkLst>
          <pc:docMk/>
          <pc:sldMk cId="4036737699" sldId="281"/>
        </pc:sldMkLst>
      </pc:sldChg>
      <pc:sldChg chg="modNotesTx">
        <pc:chgData name="Leigh Bluestein" userId="5d8a8644-ce51-40db-b29c-acd20d8d37d0" providerId="ADAL" clId="{5CAA2D93-E9CD-496D-B418-1C1337A63CFE}" dt="2025-02-26T17:50:42.327" v="9" actId="6549"/>
        <pc:sldMkLst>
          <pc:docMk/>
          <pc:sldMk cId="1656175347" sldId="282"/>
        </pc:sldMkLst>
      </pc:sldChg>
      <pc:sldChg chg="modNotesTx">
        <pc:chgData name="Leigh Bluestein" userId="5d8a8644-ce51-40db-b29c-acd20d8d37d0" providerId="ADAL" clId="{5CAA2D93-E9CD-496D-B418-1C1337A63CFE}" dt="2025-02-26T17:50:44.563" v="10" actId="6549"/>
        <pc:sldMkLst>
          <pc:docMk/>
          <pc:sldMk cId="1556550598" sldId="283"/>
        </pc:sldMkLst>
      </pc:sldChg>
      <pc:sldChg chg="modNotesTx">
        <pc:chgData name="Leigh Bluestein" userId="5d8a8644-ce51-40db-b29c-acd20d8d37d0" providerId="ADAL" clId="{5CAA2D93-E9CD-496D-B418-1C1337A63CFE}" dt="2025-02-26T17:50:47.442" v="11" actId="6549"/>
        <pc:sldMkLst>
          <pc:docMk/>
          <pc:sldMk cId="1356875230" sldId="284"/>
        </pc:sldMkLst>
      </pc:sldChg>
      <pc:sldChg chg="modNotesTx">
        <pc:chgData name="Leigh Bluestein" userId="5d8a8644-ce51-40db-b29c-acd20d8d37d0" providerId="ADAL" clId="{5CAA2D93-E9CD-496D-B418-1C1337A63CFE}" dt="2025-02-26T17:50:58.818" v="14" actId="6549"/>
        <pc:sldMkLst>
          <pc:docMk/>
          <pc:sldMk cId="2943347959" sldId="285"/>
        </pc:sldMkLst>
      </pc:sldChg>
      <pc:sldChg chg="modNotesTx">
        <pc:chgData name="Leigh Bluestein" userId="5d8a8644-ce51-40db-b29c-acd20d8d37d0" providerId="ADAL" clId="{5CAA2D93-E9CD-496D-B418-1C1337A63CFE}" dt="2025-02-26T17:50:34.750" v="7" actId="6549"/>
        <pc:sldMkLst>
          <pc:docMk/>
          <pc:sldMk cId="2429197486" sldId="286"/>
        </pc:sldMkLst>
      </pc:sldChg>
      <pc:sldChg chg="del">
        <pc:chgData name="Leigh Bluestein" userId="5d8a8644-ce51-40db-b29c-acd20d8d37d0" providerId="ADAL" clId="{5CAA2D93-E9CD-496D-B418-1C1337A63CFE}" dt="2025-02-26T17:51:27.141" v="19" actId="47"/>
        <pc:sldMkLst>
          <pc:docMk/>
          <pc:sldMk cId="2968925845" sldId="288"/>
        </pc:sldMkLst>
      </pc:sldChg>
      <pc:sldChg chg="modNotesTx">
        <pc:chgData name="Leigh Bluestein" userId="5d8a8644-ce51-40db-b29c-acd20d8d37d0" providerId="ADAL" clId="{5CAA2D93-E9CD-496D-B418-1C1337A63CFE}" dt="2025-02-26T17:50:06.589" v="1" actId="6549"/>
        <pc:sldMkLst>
          <pc:docMk/>
          <pc:sldMk cId="3506671481" sldId="289"/>
        </pc:sldMkLst>
      </pc:sldChg>
      <pc:sldChg chg="modSp mod">
        <pc:chgData name="Leigh Bluestein" userId="5d8a8644-ce51-40db-b29c-acd20d8d37d0" providerId="ADAL" clId="{5CAA2D93-E9CD-496D-B418-1C1337A63CFE}" dt="2025-02-26T17:51:49.747" v="22" actId="1076"/>
        <pc:sldMkLst>
          <pc:docMk/>
          <pc:sldMk cId="4115371287" sldId="292"/>
        </pc:sldMkLst>
        <pc:spChg chg="mod">
          <ac:chgData name="Leigh Bluestein" userId="5d8a8644-ce51-40db-b29c-acd20d8d37d0" providerId="ADAL" clId="{5CAA2D93-E9CD-496D-B418-1C1337A63CFE}" dt="2025-02-26T17:51:49.747" v="22" actId="1076"/>
          <ac:spMkLst>
            <pc:docMk/>
            <pc:sldMk cId="4115371287" sldId="292"/>
            <ac:spMk id="2" creationId="{714A7046-3D38-91E8-73B8-EC7634270506}"/>
          </ac:spMkLst>
        </pc:spChg>
        <pc:spChg chg="mod">
          <ac:chgData name="Leigh Bluestein" userId="5d8a8644-ce51-40db-b29c-acd20d8d37d0" providerId="ADAL" clId="{5CAA2D93-E9CD-496D-B418-1C1337A63CFE}" dt="2025-02-26T17:51:46.717" v="21" actId="1076"/>
          <ac:spMkLst>
            <pc:docMk/>
            <pc:sldMk cId="4115371287" sldId="292"/>
            <ac:spMk id="3" creationId="{A527907C-CE39-B3C0-DD40-8D174015D8A6}"/>
          </ac:spMkLst>
        </pc:spChg>
      </pc:sldChg>
      <pc:sldChg chg="modNotesTx">
        <pc:chgData name="Leigh Bluestein" userId="5d8a8644-ce51-40db-b29c-acd20d8d37d0" providerId="ADAL" clId="{5CAA2D93-E9CD-496D-B418-1C1337A63CFE}" dt="2025-02-26T17:51:03.150" v="15" actId="6549"/>
        <pc:sldMkLst>
          <pc:docMk/>
          <pc:sldMk cId="329633364" sldId="293"/>
        </pc:sldMkLst>
      </pc:sldChg>
      <pc:sldChg chg="modNotesTx">
        <pc:chgData name="Leigh Bluestein" userId="5d8a8644-ce51-40db-b29c-acd20d8d37d0" providerId="ADAL" clId="{5CAA2D93-E9CD-496D-B418-1C1337A63CFE}" dt="2025-02-26T17:51:16.765" v="17" actId="6549"/>
        <pc:sldMkLst>
          <pc:docMk/>
          <pc:sldMk cId="97424084" sldId="294"/>
        </pc:sldMkLst>
      </pc:sldChg>
      <pc:sldChg chg="modNotesTx">
        <pc:chgData name="Leigh Bluestein" userId="5d8a8644-ce51-40db-b29c-acd20d8d37d0" providerId="ADAL" clId="{5CAA2D93-E9CD-496D-B418-1C1337A63CFE}" dt="2025-02-26T17:50:14.856" v="2" actId="6549"/>
        <pc:sldMkLst>
          <pc:docMk/>
          <pc:sldMk cId="2224474717" sldId="295"/>
        </pc:sldMkLst>
      </pc:sldChg>
      <pc:sldChg chg="modNotesTx">
        <pc:chgData name="Leigh Bluestein" userId="5d8a8644-ce51-40db-b29c-acd20d8d37d0" providerId="ADAL" clId="{5CAA2D93-E9CD-496D-B418-1C1337A63CFE}" dt="2025-02-26T17:51:12.180" v="16" actId="6549"/>
        <pc:sldMkLst>
          <pc:docMk/>
          <pc:sldMk cId="384965318" sldId="297"/>
        </pc:sldMkLst>
      </pc:sldChg>
      <pc:sldChg chg="modNotesTx">
        <pc:chgData name="Leigh Bluestein" userId="5d8a8644-ce51-40db-b29c-acd20d8d37d0" providerId="ADAL" clId="{5CAA2D93-E9CD-496D-B418-1C1337A63CFE}" dt="2025-02-26T17:51:20.107" v="18" actId="6549"/>
        <pc:sldMkLst>
          <pc:docMk/>
          <pc:sldMk cId="2929167384" sldId="299"/>
        </pc:sldMkLst>
      </pc:sldChg>
      <pc:sldChg chg="modNotesTx">
        <pc:chgData name="Leigh Bluestein" userId="5d8a8644-ce51-40db-b29c-acd20d8d37d0" providerId="ADAL" clId="{5CAA2D93-E9CD-496D-B418-1C1337A63CFE}" dt="2025-02-26T17:50:55.040" v="13" actId="6549"/>
        <pc:sldMkLst>
          <pc:docMk/>
          <pc:sldMk cId="3434842460" sldId="300"/>
        </pc:sldMkLst>
      </pc:sldChg>
      <pc:sldChg chg="modNotesTx">
        <pc:chgData name="Leigh Bluestein" userId="5d8a8644-ce51-40db-b29c-acd20d8d37d0" providerId="ADAL" clId="{5CAA2D93-E9CD-496D-B418-1C1337A63CFE}" dt="2025-02-26T17:50:51.787" v="12" actId="6549"/>
        <pc:sldMkLst>
          <pc:docMk/>
          <pc:sldMk cId="1227032154" sldId="301"/>
        </pc:sldMkLst>
      </pc:sldChg>
      <pc:sldChg chg="modNotesTx">
        <pc:chgData name="Leigh Bluestein" userId="5d8a8644-ce51-40db-b29c-acd20d8d37d0" providerId="ADAL" clId="{5CAA2D93-E9CD-496D-B418-1C1337A63CFE}" dt="2025-02-26T17:50:31.652" v="6" actId="6549"/>
        <pc:sldMkLst>
          <pc:docMk/>
          <pc:sldMk cId="1308319698" sldId="3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47379-5332-4D5F-933F-A4551DF027D9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6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3806D-8D31-4E70-B437-29DD441EF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4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17EE-60CE-41A6-BBBA-12031F365AD9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8C4C5-FEFC-4AEF-953E-F683C54F8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1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952DC-3C62-4F93-3614-01C74E263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90FB6B-EF99-E118-B74F-E2DB76B033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E59BEC-1FB2-0949-24E6-2D69AE7439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A160E-82C2-F11E-B8EB-6A0B89464E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1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03FBD-EBE0-487D-D110-9F21C65E8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46D3B0-6814-B12E-E113-63BE9C2240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3A45D-0A62-133F-EE70-056049C34E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EA76C-6E50-E1AF-C267-3A946C4280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44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6936A3-100F-5A0B-B33C-20CDEC22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3C8E10-2468-BB35-2462-55778D4FE8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6E6D4-4622-81AA-9BB6-9E4067A978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1242E-F826-96B8-9A93-005DDDC55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402A7-B846-CD68-8DA4-C76B05F68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B8921C3-9B8D-BD63-F9D1-5E1A22543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D13E82-09E2-8D95-0074-3120F07D3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478B9-1BEB-C71E-207B-D41CF0E25A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80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40EB9-8B29-C775-19EB-1067932B3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3CCDFF-E0BC-8A91-6228-F4F0239574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B8206F-F7FE-61AB-4C56-2F447E8613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E2F93-DC0F-E10F-C3BB-A10461F573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48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95D98-5545-994D-8910-FE1494C67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4EAF62-BD2D-F155-067D-5668AD52B3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2AB2E4-2CBA-AD0C-8140-9D72E477B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487D2-BEBA-FD42-E313-25ADBAEE8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4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A0EBA-7BC8-E0D8-CEFD-53500C92F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E5BC43-DA45-495D-A7A2-6E36DCFD92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0C70CC-7CDE-8A4D-F6B7-E90D5E875D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774A3-F320-5FEB-FEBA-5A667D1D39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91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44861-0245-CF7A-0CF2-4C7AB3E18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F685E2-3DBE-FE18-574B-145303FC92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E58DAB-AD8D-8FDD-BF3C-29D75B378C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C3F5A-EE02-5F61-E6DB-B2E8F523B3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67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474A8-CC16-5ABE-BA7D-CCDF45D99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37B51A-D723-2C18-E174-1F02B47681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57D5F7-B99C-DEBB-E90A-FF11DDE67A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5C87E-A258-4503-71D1-74654BD076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37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05ABB-AA20-A59D-212A-02A8F1009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C7F141-B2FB-8436-2F0F-924ACB595C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435F86-F563-C2AB-8C82-F566F0C021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92490-D9F9-B54C-5994-04836EB79D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59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23B66-E1FE-E76A-C7B9-B1AF92A6C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7CDBC7-F0BE-677F-F41D-19E84FCC82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2B7B2B-CCEF-647D-56B7-A366F3A38E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1F1C8-67BA-E23B-DFF5-6E5940121B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033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FA73F-E08D-23F6-E36B-3EF2C23F6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33D97C-BD5A-4365-F833-58173E7D89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B510BA-AE36-AA7E-94C5-9DC0A45CC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29A9-6EE2-234E-5E5E-5462EAA630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450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996DE-5FE6-18DA-BDB0-FDE7A432E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4A9BDA-F548-805C-A56A-BBE60B6C97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B718FE-1FF7-FDD7-7AFE-42AD2FAB80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D1CA2-9FF0-D2F3-CED3-5C48F0118C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3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090A2-B247-BE79-BB14-DD036F2E0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ADEFB2-352E-6105-FA8A-45DB99AAA9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C354AD-1C97-F188-3CB5-66D62341C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895FC-1995-1B17-7641-98CAAFD1D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715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10D4D-2111-90A7-45B0-8E5BCD8D1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97743F-323B-0C12-39D8-C6553DA2CE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273E4-E452-882B-EF0D-EA35EB870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727FF-29DC-8474-37CF-72F126A1C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794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25FAC-63C8-D2A1-78E6-37FBD67F3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605E8D-D6B0-F237-D3F4-32AC93E191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332BD7-EDE4-B09C-62DE-4B71D27B4C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29BFA-500F-F750-704E-86D14987FF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3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23822-3ED9-3373-BC15-9ACE0F836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DCB598-F503-AE5E-6BCC-F2F74DAB1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63B7A3-3245-E0D2-2751-12B82840F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C3EC8-0983-7A9F-0C21-2B825469FF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144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0A607F-0744-E216-CDB1-5D4142568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5E6946-BE47-1970-E13D-046B1E833A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3FEB22-53C4-D0E8-837B-53BBC4F69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6CDC7-89DA-4F06-5830-BCEAC862F7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579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5159F-FB56-4E0F-9525-6B242A1D4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8D3B6E-BE45-E372-ED8D-06B3524BE3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ACAE8B-011A-2652-966E-F71FAA2BB1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02170-8F1E-E274-DFAF-098AA4679A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44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26797-1C93-F361-25D8-24DBE8C2F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B18528-BC74-684D-C141-EA5D4F1BDE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6268E9-0A8E-6C85-8FB7-91F5536B4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32B0E-216B-08A2-4BAD-16303FE320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522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559BFB-F301-F7F7-BDB1-95DFDB45B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CE07E4-2E69-E354-B558-F847535424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48FA63-12A4-61B6-AD4C-0D5A77E8A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36963-6598-07D8-555C-3771091496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7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593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34942A-55CD-6B99-4F4D-3041B8D2E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C9F8EB-91A2-CA78-0B88-5E983DEF3A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DE5238-3B15-F856-EBF4-820D109298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5E90C-AB27-83E3-9C41-114419E034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237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9FE27-0F8F-4B46-80F0-8D4FC26D94E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795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E994C-C8EA-46BE-2156-285017177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501B63-22AF-1E9C-D2F7-096C174E6C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9F2A73-A8F4-47B9-4F0D-91F17D15E8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08E46-AA57-B71B-4CF0-8A4935FBCE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9FE27-0F8F-4B46-80F0-8D4FC26D94E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32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3B932-A964-494E-4281-57F6B39B5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284CB8-1232-DE52-082E-6241D9B33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A39BA-E77C-1278-2045-D011239895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D7261-908E-6228-D42F-2E80B27BA7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2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BED8E-6637-3AEB-EF51-CE0651E03F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B99717-8729-EB01-B8A4-109E09EA40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0551C1-F9DE-C1AA-FE2B-423DAB06AB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EA726-51FC-0B9A-FC02-5A539E5CBF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65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59A0E-1895-B8AD-D1EF-196747DBD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D6A39F-F5C9-F7C1-EA5A-C7056B6560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65B1ED-84C7-75E2-A4CB-4ADA36FE4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22B41-0B4C-9AA2-D058-D78BCF416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29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83DD9-E952-BC2A-1F20-7D86B51780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46C830-8935-E124-7C84-6A7E3259DF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A508DF-4863-5140-6388-444271AFF7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4FBF0-FEF6-837A-8E74-74A025DC3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5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ECAA6E-2BDD-CAA4-A901-2F3856EB1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760342-4DB2-2B3F-0FDA-E66CEB5986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B3F1CC-077E-CD89-5EC3-CBD90C4BDD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32823-9874-A94D-55D8-2570FBD97F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65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F79BD-77AB-0AD2-DC28-1FB107ED1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0BEB45-54EE-68A2-539E-2319E48F0B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8B0FBD-9310-F578-B758-E04DFB105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9C4ED-FB21-6667-0EFD-71E5402D11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C4C5-FEFC-4AEF-953E-F683C54F82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6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5DB-A8BE-4BCA-B6E1-33DDA36E4D93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6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CB8BD-685B-41A9-A9E0-890E4B341909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2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E943-A38B-4133-8312-56B1CF604055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78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4B4D-AF1C-4719-A52E-EB2E05DA9BAD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E169-404C-4560-93BE-C218A0EA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3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C981-47EF-4847-9A94-667D9665E7BB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EA6F-5347-4400-B138-8DED32BDCED6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2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CA38-C5B5-40A0-BF6A-B27E745D5956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6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94904-6293-428B-801D-AE172C1617D6}" type="datetime1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334C-FCF9-4215-87EA-E895A8F87335}" type="datetime1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F9CE-B285-4B46-B132-ADBDEE0D7C51}" type="datetime1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E386-62C6-43B0-B5FF-441D545FB257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9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61BA-338A-4F88-A541-5A2BC4A3C5F3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2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0816F-BDAF-4A6C-BE72-8ED33F794A60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AFCB-2098-451C-A745-B90A5C57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75BAD-14C0-49E6-8F1C-90A8D6A61484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E169-404C-4560-93BE-C218A0EA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3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osalynncarter.org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salynncarter.org/emergency-preparedness/" TargetMode="External"/><Relationship Id="rId5" Type="http://schemas.openxmlformats.org/officeDocument/2006/relationships/hyperlink" Target="https://www.fema.gov/press-release/20240216/fema-and-rosalynn-carter-institute-caregivers-release-disaster-preparedness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ntgomerycountymd.gov/OEMHS/Resources/Files/Community%20Workbook_online.pdf" TargetMode="Externa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ublic.govdelivery.com/accounts/USDHSFEMA/subscriber/new?topic_id=USDHSFEMA_153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ntgomerycountymd.gov/senior/Resources/Files/transportation_flyers/SeniorTransportationFlyer_english.pdf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ready.gov/ki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salynncarter.org/wp-content/uploads/2024/02/Caregiver-Preparedness-Guide_508.pdf?utm_source=online&amp;utm_medium=website&amp;utm_campaign=fema_partnership" TargetMode="External"/><Relationship Id="rId5" Type="http://schemas.openxmlformats.org/officeDocument/2006/relationships/hyperlink" Target="https://www.montgomerycountymd.gov/OEMHS/Resources/Files/Community%20Workbook_online.pdf" TargetMode="Externa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cure.qgiv.com/for/webinar/event/disasterpreparednessinpersonfollowup/" TargetMode="Externa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montgomerycountymd.gov/HHS-Program/Resources/Files/A%26D%20Docs/TransportationOptionsforSeniorsandPWD.pd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ntgomerycountymd.gov/senior/Resources/Files/transportation_flyers/SeniorTransportationFlyer_english.pdf" TargetMode="External"/><Relationship Id="rId5" Type="http://schemas.openxmlformats.org/officeDocument/2006/relationships/hyperlink" Target="https://www.ready.gov/about-us" TargetMode="External"/><Relationship Id="rId4" Type="http://schemas.openxmlformats.org/officeDocument/2006/relationships/hyperlink" Target="https://training.fema.gov/emiweb/downloads/is7unit_5.pdf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ntgomerycountymd.gov/OEMHS/Resources/Files/Community%20Workbook_online.pdf" TargetMode="External"/><Relationship Id="rId4" Type="http://schemas.openxmlformats.org/officeDocument/2006/relationships/hyperlink" Target="https://rosalynncarter.org/emergency-preparedness/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ontgomerycountymd.gov/oemhs/hazards/index.html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azards.fema.gov/nri/map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566D3-B7CD-0342-721C-5A02003C2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FC2D2C-5707-49C7-9A65-06B1EC3F0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9B583C-98DD-1984-D231-843433AC67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895" y="1501209"/>
            <a:ext cx="7386209" cy="359090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79A62A-5FA3-165E-A8E3-577BC348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7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E4167-200C-018B-4E5F-E77D89333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46413F-0248-ABBF-3136-443E945B9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73D51B-AFBD-529A-97F1-B190B7379F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4CFF11B-7E21-6D4D-3E60-817D70CA0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Nova" panose="020B0504020202020204" pitchFamily="34" charset="0"/>
              </a:rPr>
              <a:t>The Rosalynn Carter Institute for Caregivers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73AF405-66A9-21FD-5EFB-33AF7260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i="1" dirty="0"/>
              <a:t>“There are only four kinds of people in the world–those who have been caregivers, those who are currently caregivers, those who will be caregivers, and those who will need caregivers.”</a:t>
            </a:r>
          </a:p>
          <a:p>
            <a:pPr lvl="1">
              <a:buFontTx/>
              <a:buChar char="-"/>
            </a:pPr>
            <a:r>
              <a:rPr lang="en-US" dirty="0"/>
              <a:t>Rosalynn Carter, Founder of the Rosalynn Carter Institute for Caregivers</a:t>
            </a:r>
          </a:p>
          <a:p>
            <a:r>
              <a:rPr lang="en-US" dirty="0"/>
              <a:t>The purpose of the Institute is to identify caregiver unmet needs, conduct research, develop solutions, and convene leaders to adopt and advance the solutions</a:t>
            </a:r>
          </a:p>
          <a:p>
            <a:r>
              <a:rPr lang="en-US" dirty="0">
                <a:hlinkClick r:id="rId5"/>
              </a:rPr>
              <a:t>https://rosalynncarter.org/</a:t>
            </a:r>
            <a:r>
              <a:rPr lang="en-US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3C899D-57F9-3DED-056F-77EE1024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71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3F122-B9D5-4DCC-3612-502C367C1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25A26B-2876-E16D-8FBA-934D27EFDC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DD04D8-53F2-3CEC-FEE1-AA76962390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5FE6794-14F2-4BAF-4596-FEC120541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Nova" panose="020B0504020202020204" pitchFamily="34" charset="0"/>
              </a:rPr>
              <a:t>FEMA and the Rosalynn Carter Institute for Caregivers Disaster Preparedness Guide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EEC0975-4F9A-02DF-73DA-EF3CE5EE4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hlinkClick r:id="rId5"/>
              </a:rPr>
              <a:t>https://www.fema.gov/press-release/20240216/fema-and-rosalynn-carter-institute-caregivers-release-disaster-preparedness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Take Control in 1, 2, 3: Disaster Preparedness Guide for Caregivers </a:t>
            </a:r>
          </a:p>
          <a:p>
            <a:pPr lvl="2"/>
            <a:r>
              <a:rPr lang="en-US" dirty="0"/>
              <a:t>Step 1. Identify Barriers and Risks</a:t>
            </a:r>
          </a:p>
          <a:p>
            <a:pPr lvl="2"/>
            <a:r>
              <a:rPr lang="en-US" dirty="0"/>
              <a:t>Step 2. Learn and Connect</a:t>
            </a:r>
          </a:p>
          <a:p>
            <a:pPr lvl="2"/>
            <a:r>
              <a:rPr lang="en-US" dirty="0"/>
              <a:t>Step 3. Make a Plan</a:t>
            </a:r>
          </a:p>
          <a:p>
            <a:pPr lvl="2"/>
            <a:r>
              <a:rPr lang="en-US" dirty="0">
                <a:hlinkClick r:id="rId6"/>
              </a:rPr>
              <a:t>https://rosalynncarter.org/emergency-preparedness/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4B846-A4E3-3098-A191-F0CA36F8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74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A7735-2BBF-8C13-58F7-14545BAA5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1654F6-7A1F-DA8B-834A-550E48FBB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C17AE0-61BC-FE98-CA1B-73C3D6C380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7F861B34-4FEE-F5C1-EDFD-E875C02F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Hurricane Helene – September 2024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CA0431-3373-B1DF-5304-37FF2BC0E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Hurricane Helene caused nearly $79 billion in damage</a:t>
            </a:r>
          </a:p>
          <a:p>
            <a:r>
              <a:rPr lang="en-US" dirty="0"/>
              <a:t>It is one of the costliest US hurricanes </a:t>
            </a:r>
          </a:p>
          <a:p>
            <a:r>
              <a:rPr lang="en-US" dirty="0"/>
              <a:t>The path of destruction stretched from Florida to North Carolina and beyond; 106 people lost their lives</a:t>
            </a:r>
          </a:p>
          <a:p>
            <a:r>
              <a:rPr lang="en-US" dirty="0"/>
              <a:t>It will take years for some areas to recover</a:t>
            </a:r>
          </a:p>
          <a:p>
            <a:r>
              <a:rPr lang="en-US" dirty="0"/>
              <a:t>I have two brothers, two sisters and one niece (5 separate households) that live in and around Asheville, NC who were impacted</a:t>
            </a:r>
          </a:p>
          <a:p>
            <a:r>
              <a:rPr lang="en-US" dirty="0"/>
              <a:t>I contacted them for their perspective on disaster preparedness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83DD7-4D3B-B3CD-8FF7-261C70CE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4B827-EE0F-E53D-EFDD-507C074AD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759F7E-2638-C3E8-6BA3-A14FD14A2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1B180C-3B18-AD0C-80A6-43E54E51C9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B3571FC-C25C-254F-ABAD-1A72FD642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Ad hoc survey of disaster survivors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7535E45-D91D-6E99-4D50-AD5018DF1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Did you feel prepared for Hurricane Helene?</a:t>
            </a:r>
          </a:p>
          <a:p>
            <a:pPr>
              <a:lnSpc>
                <a:spcPct val="100000"/>
              </a:lnSpc>
            </a:pPr>
            <a:r>
              <a:rPr lang="en-US" dirty="0"/>
              <a:t>What were the most serious impacts you experienced?</a:t>
            </a:r>
          </a:p>
          <a:p>
            <a:pPr>
              <a:lnSpc>
                <a:spcPct val="100000"/>
              </a:lnSpc>
            </a:pPr>
            <a:r>
              <a:rPr lang="en-US" dirty="0"/>
              <a:t>Would you have been better off evacuating?</a:t>
            </a:r>
          </a:p>
          <a:p>
            <a:pPr>
              <a:lnSpc>
                <a:spcPct val="100000"/>
              </a:lnSpc>
            </a:pPr>
            <a:r>
              <a:rPr lang="en-US" dirty="0"/>
              <a:t>What preparations do you plan to make for future disasters?</a:t>
            </a:r>
          </a:p>
          <a:p>
            <a:pPr>
              <a:lnSpc>
                <a:spcPct val="100000"/>
              </a:lnSpc>
            </a:pPr>
            <a:r>
              <a:rPr lang="en-US" dirty="0"/>
              <a:t>What recommendations would you make to others to be prepared?</a:t>
            </a:r>
          </a:p>
          <a:p>
            <a:pPr>
              <a:lnSpc>
                <a:spcPct val="100000"/>
              </a:lnSpc>
            </a:pPr>
            <a:r>
              <a:rPr lang="en-US" dirty="0"/>
              <a:t>Are there any tools or supplies you wish you had?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0174FD-E66D-28A6-1607-AF6A7CFB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60A7B-EFFE-CC79-AA8A-AFB2CC07C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3EA757-D4D4-041B-427E-23D347115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FB8162-2B33-230A-04F5-3671B69622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C20CA4F-13AE-CD0B-C842-9F9F5EFE1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Impacts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5534A32-655D-20B0-26F4-1BE727E55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99" y="2787111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Loss of utilities: power, cellular service, and water</a:t>
            </a:r>
          </a:p>
          <a:p>
            <a:r>
              <a:rPr lang="en-US" dirty="0"/>
              <a:t>The loss of power meant stores could not accept credit cards and ATMs wouldn’t work</a:t>
            </a:r>
          </a:p>
          <a:p>
            <a:r>
              <a:rPr lang="en-US" dirty="0"/>
              <a:t>It also meant that communications were down: no TVs, radios, phones</a:t>
            </a:r>
          </a:p>
          <a:p>
            <a:r>
              <a:rPr lang="en-US" dirty="0"/>
              <a:t>Transportation continues to be a problem 5  months after the event </a:t>
            </a:r>
          </a:p>
          <a:p>
            <a:r>
              <a:rPr lang="en-US" dirty="0"/>
              <a:t>Witnessing the devastation including loss of homes and lives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4360D3-55D4-8B15-AECA-F2BB550C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33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402EF-E6CE-489A-1758-7C6F44FAD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997432-145F-453F-3985-44DCF67561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2997E9-F865-1724-98DC-96A8DA4F69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2F989594-C238-8BD7-1E2A-905CD26E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Recommendations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583536-D78D-40B8-E9B3-686B7D142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075" y="2690881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Review your insurance policy coverage – document your possessions in advance</a:t>
            </a:r>
          </a:p>
          <a:p>
            <a:r>
              <a:rPr lang="en-US" dirty="0"/>
              <a:t>Fill your car with gas</a:t>
            </a:r>
          </a:p>
          <a:p>
            <a:r>
              <a:rPr lang="en-US" dirty="0"/>
              <a:t>Keep cash on hand</a:t>
            </a:r>
          </a:p>
          <a:p>
            <a:r>
              <a:rPr lang="en-US" dirty="0"/>
              <a:t>Store potable water and non-perishable food</a:t>
            </a:r>
          </a:p>
          <a:p>
            <a:r>
              <a:rPr lang="en-US" dirty="0"/>
              <a:t>Charge your electronics, consider battery backup or solar charger</a:t>
            </a:r>
          </a:p>
          <a:p>
            <a:r>
              <a:rPr lang="en-US" dirty="0"/>
              <a:t>Portable radio, flashlights, extra batteries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C49D4E-FE23-9700-FC6B-46CE2A7A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19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254BD-9461-DAF5-AE50-C727B4B7A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986A3E-043B-7820-62B5-5F8CD68208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11890D-BE7A-FFB7-DF98-1346D66D9B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4199176-A90C-1130-72C8-6C8A3807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Recommendations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D3D4A6-67D2-9BF9-6B00-C3B7BD260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Obtain 5-gallon food grade buckets with lids for hauling water with a hand pump to use with one of the buckets at the sink</a:t>
            </a:r>
          </a:p>
          <a:p>
            <a:r>
              <a:rPr lang="en-US" dirty="0"/>
              <a:t>Install rain barrels which can be used for flushing water, make sure the overflow drains away from the house</a:t>
            </a:r>
          </a:p>
          <a:p>
            <a:r>
              <a:rPr lang="en-US" dirty="0"/>
              <a:t>Plan for downtime – headlamps and cards, games, books, etc.</a:t>
            </a:r>
          </a:p>
          <a:p>
            <a:r>
              <a:rPr lang="en-US" dirty="0"/>
              <a:t>Get to know your neighbors – they may need your help, and you may need theirs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BB35A7-D691-63D4-33F4-7D0C0684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19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C2346-A29B-9DCC-894B-3CCE5C7FE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693139-D9F1-A171-1104-23D1039AE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EF47B4-CE23-32CC-BCA3-C3D526A972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AE12305-5346-5222-DCFE-47F37102C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Montgomery County’s disaster preparedness workbook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ED3E6B4-3EB2-9382-7A18-CE7786B26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Tailored to Montgomery County</a:t>
            </a:r>
          </a:p>
          <a:p>
            <a:r>
              <a:rPr lang="en-US" dirty="0"/>
              <a:t>Includes an on-line version with links to additional information and available in hard copy</a:t>
            </a:r>
          </a:p>
          <a:p>
            <a:r>
              <a:rPr lang="en-US" dirty="0"/>
              <a:t>A template pre-populated with phone numbers and other local resources to make it easy to create your own Plan</a:t>
            </a:r>
          </a:p>
          <a:p>
            <a:r>
              <a:rPr lang="en-US" dirty="0"/>
              <a:t>Link to the on-line workbook which can be downloaded </a:t>
            </a:r>
            <a:r>
              <a:rPr lang="en-US" dirty="0">
                <a:hlinkClick r:id="rId5"/>
              </a:rPr>
              <a:t>https://www.montgomerycountymd.gov/OEMHS/Resources/Files/Community%20Workbook_online.pdf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523308-0A8A-DEF6-6705-ECA1869F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97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8A105-F37A-28E2-0360-A7D2DFA11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FF244D-FA37-BD10-7A31-A04AF2E56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74352E-A231-830A-304A-27CF78CB85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7BCA5C2A-6BF6-492E-5D24-34230A64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1. Staying informed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142255-47F9-51B5-AC35-C0AE3C0AB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Does not mean unnecessary worrying </a:t>
            </a:r>
          </a:p>
          <a:p>
            <a:r>
              <a:rPr lang="en-US" dirty="0"/>
              <a:t>Pre-disaster you can rely on your usual news sources</a:t>
            </a:r>
          </a:p>
          <a:p>
            <a:r>
              <a:rPr lang="en-US" dirty="0"/>
              <a:t>Inform family members of your plans if you are anticipating a disaster</a:t>
            </a:r>
          </a:p>
          <a:p>
            <a:r>
              <a:rPr lang="en-US" dirty="0"/>
              <a:t>During and after a disaster, especially when power is out, a battery-operated radio can help you stay informed</a:t>
            </a:r>
          </a:p>
          <a:p>
            <a:r>
              <a:rPr lang="en-US" dirty="0"/>
              <a:t>You can sign up to receive alerts from FEMA during disasters in MD </a:t>
            </a:r>
            <a:r>
              <a:rPr lang="en-US" dirty="0">
                <a:hlinkClick r:id="rId5"/>
              </a:rPr>
              <a:t>Signup for FEMA Email Updates</a:t>
            </a:r>
            <a:r>
              <a:rPr lang="en-US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55DFB1-D17A-56FB-8A17-9122C34D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37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690CD1-66B6-C1F9-434E-97F3107A0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9B477D-FFF3-467D-2B16-2672B72B3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1D9129-0722-3D2E-F264-9C2FA68DA8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2B3AE20-A92F-5E8E-FEC6-AD6B1B24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2. Identifying your support network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BF9874-2781-F5BC-A13C-E1492D9D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Ask at least two people to be your emergency support network</a:t>
            </a:r>
          </a:p>
          <a:p>
            <a:r>
              <a:rPr lang="en-US" dirty="0"/>
              <a:t>Share your preparedness plan with them and tell them their role:</a:t>
            </a:r>
          </a:p>
          <a:p>
            <a:pPr lvl="1"/>
            <a:r>
              <a:rPr lang="en-US" dirty="0"/>
              <a:t>Check on you</a:t>
            </a:r>
          </a:p>
          <a:p>
            <a:pPr lvl="1"/>
            <a:r>
              <a:rPr lang="en-US" dirty="0"/>
              <a:t>Keep a spare set of your keys</a:t>
            </a:r>
          </a:p>
          <a:p>
            <a:pPr lvl="1"/>
            <a:r>
              <a:rPr lang="en-US" dirty="0"/>
              <a:t>Know the location of your emergency supply kit</a:t>
            </a:r>
          </a:p>
          <a:p>
            <a:pPr lvl="1"/>
            <a:r>
              <a:rPr lang="en-US" dirty="0"/>
              <a:t>Know how to operate any medical equipment you may have</a:t>
            </a:r>
          </a:p>
          <a:p>
            <a:pPr lvl="1"/>
            <a:r>
              <a:rPr lang="en-US" dirty="0"/>
              <a:t>Help you evacuate or shelter-in-place</a:t>
            </a:r>
          </a:p>
          <a:p>
            <a:r>
              <a:rPr lang="en-US" dirty="0"/>
              <a:t>Meeting place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152342-5BAF-F01B-BD59-87159F85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7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958" y="658768"/>
            <a:ext cx="5067665" cy="1177107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2FB3430-730E-C61A-5B87-BF2BCEF0B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Disaster Preparedness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1F734E5D-9B4C-4FF1-47E9-B0D17646F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r>
              <a:rPr lang="en-US" sz="2800" dirty="0"/>
              <a:t>Simple Steps for Seniors, Individuals with Serious Illness, and Caregivers</a:t>
            </a:r>
          </a:p>
        </p:txBody>
      </p:sp>
    </p:spTree>
    <p:extLst>
      <p:ext uri="{BB962C8B-B14F-4D97-AF65-F5344CB8AC3E}">
        <p14:creationId xmlns:p14="http://schemas.microsoft.com/office/powerpoint/2010/main" val="2915021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C32AF-CDDB-42E6-A92C-341EDA178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3B03DA-2E05-366B-A488-C7AA1DC8EB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0A5A5B-A28F-A3EB-3264-54BC3C3501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BA1856A-DB9B-64B7-7E8F-D8B2FF955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3. Develop a plan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3AEDE33-D6EF-8306-01ED-76A481788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Include important health and medical information and insurance information</a:t>
            </a:r>
          </a:p>
          <a:p>
            <a:r>
              <a:rPr lang="en-US" dirty="0"/>
              <a:t>Know that you can call 911 if your life is in danger and you need emergency assistance to evacuate</a:t>
            </a:r>
          </a:p>
          <a:p>
            <a:r>
              <a:rPr lang="en-US" dirty="0"/>
              <a:t>For non-emergency transportation there are alternatives in MC (</a:t>
            </a:r>
            <a:r>
              <a:rPr lang="en-US" dirty="0">
                <a:hlinkClick r:id="rId5"/>
              </a:rPr>
              <a:t>SeniorTransportationFlyer_english.pdf</a:t>
            </a:r>
            <a:r>
              <a:rPr lang="en-US" dirty="0"/>
              <a:t>) </a:t>
            </a:r>
          </a:p>
          <a:p>
            <a:r>
              <a:rPr lang="en-US" dirty="0"/>
              <a:t>Identify location to which you could evacuate</a:t>
            </a:r>
          </a:p>
          <a:p>
            <a:r>
              <a:rPr lang="en-US" dirty="0"/>
              <a:t>If you need to evacuate and do not have a place to go, find out if the County is setting up emergency shelters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00CC7A-8F1F-5235-1F2C-F515B6A2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50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ED16D-C2ED-FF2F-A9DE-B8BFFBAD0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064FA25-9BB1-2D98-F77B-DBDAAEA61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664E72-C246-EDBF-A7B1-94C4365D0F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1985C659-5448-1F96-750A-3DCF6D30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4. Make a to go kit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87E5D0C-E5FC-D936-EB35-65425EC37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Your kit should be sturdy and easy to carry and access</a:t>
            </a:r>
          </a:p>
          <a:p>
            <a:r>
              <a:rPr lang="en-US" dirty="0"/>
              <a:t> Items may overlap with those in your shelter-in-place emergency kit</a:t>
            </a:r>
          </a:p>
          <a:p>
            <a:r>
              <a:rPr lang="en-US" dirty="0"/>
              <a:t>Consider all members of your household (e.g., pets, children, seniors)</a:t>
            </a:r>
          </a:p>
          <a:p>
            <a:r>
              <a:rPr lang="en-US" dirty="0"/>
              <a:t>Prepare a checklist of items in your kit and put the checklist in your kit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2C23E3-AF52-A55F-426C-0790822E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75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53ADD-5C8A-ACB9-8E3A-85CDA3AF0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6FEE9E-B0A1-B70B-10C7-9A6F9243E8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15CC5F-C19A-82DC-6ADE-97930EA968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D6D687E-D41A-372B-BE87-0E45084CD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4. Make a to go kit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4AAB68D-7DFE-94D4-029B-E3A09FAD9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Clothes/shoes/coat/raincoat</a:t>
            </a:r>
          </a:p>
          <a:p>
            <a:r>
              <a:rPr lang="en-US" dirty="0"/>
              <a:t>Cash</a:t>
            </a:r>
          </a:p>
          <a:p>
            <a:r>
              <a:rPr lang="en-US" dirty="0"/>
              <a:t>Hygiene items (toothbrush/paste, deodorant, etc.)</a:t>
            </a:r>
          </a:p>
          <a:p>
            <a:r>
              <a:rPr lang="en-US" dirty="0"/>
              <a:t>Glasses/contacts, Rx</a:t>
            </a:r>
          </a:p>
          <a:p>
            <a:r>
              <a:rPr lang="en-US" dirty="0"/>
              <a:t>Communications devices/equipment</a:t>
            </a:r>
          </a:p>
          <a:p>
            <a:r>
              <a:rPr lang="en-US" dirty="0"/>
              <a:t>Personal and/or comfort items</a:t>
            </a:r>
          </a:p>
          <a:p>
            <a:r>
              <a:rPr lang="en-US" dirty="0"/>
              <a:t>Chargers</a:t>
            </a:r>
          </a:p>
          <a:p>
            <a:r>
              <a:rPr lang="en-US" dirty="0"/>
              <a:t>Contact info for your household and support network</a:t>
            </a:r>
          </a:p>
          <a:p>
            <a:r>
              <a:rPr lang="en-US" dirty="0"/>
              <a:t>Medications and list with dosage and frequency </a:t>
            </a:r>
          </a:p>
          <a:p>
            <a:r>
              <a:rPr lang="en-US" dirty="0"/>
              <a:t>Important documents in a waterproof container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640A22-EF8E-1F3C-561B-ED109907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32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A4695-C50E-6622-829E-1960862D4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759706-25DA-1E56-DE92-6F24D9478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574011-A382-9388-EA72-E7B0F9D7C6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3D230AA-1921-0520-42A6-4EE05292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4. Make a to go kit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D9F8F7D-D6E9-2F33-6F88-24AAD8B8C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Existing checklists</a:t>
            </a:r>
          </a:p>
          <a:p>
            <a:r>
              <a:rPr lang="en-US" dirty="0"/>
              <a:t>Montgomery County Workbook </a:t>
            </a:r>
          </a:p>
          <a:p>
            <a:pPr lvl="2"/>
            <a:r>
              <a:rPr lang="en-US" sz="1600" dirty="0">
                <a:hlinkClick r:id="rId5"/>
              </a:rPr>
              <a:t>https://www.montgomerycountymd.gov/OEMHS/Resources/Files/Community%20Workbook_online.pdf</a:t>
            </a:r>
            <a:r>
              <a:rPr lang="en-US" sz="1600" dirty="0"/>
              <a:t> </a:t>
            </a:r>
          </a:p>
          <a:p>
            <a:r>
              <a:rPr lang="en-US" sz="2400" dirty="0"/>
              <a:t>FEMA/Rosslyn Carter Institute for Caregivers</a:t>
            </a:r>
          </a:p>
          <a:p>
            <a:pPr lvl="2"/>
            <a:r>
              <a:rPr lang="en-US" sz="1600" dirty="0">
                <a:hlinkClick r:id="rId6"/>
              </a:rPr>
              <a:t>https://rosalynncarter.org/wp-content/uploads/2024/02/Caregiver-Preparedness-Guide_508.pdf?utm_source=online&amp;utm_medium=website&amp;utm_campaign=fema_partnership</a:t>
            </a:r>
            <a:r>
              <a:rPr lang="en-US" sz="1600" dirty="0"/>
              <a:t> </a:t>
            </a:r>
          </a:p>
          <a:p>
            <a:r>
              <a:rPr lang="en-US" sz="2400" dirty="0"/>
              <a:t>FEMA Ready</a:t>
            </a:r>
          </a:p>
          <a:p>
            <a:pPr lvl="2"/>
            <a:r>
              <a:rPr lang="en-US" sz="1600" dirty="0">
                <a:hlinkClick r:id="rId7"/>
              </a:rPr>
              <a:t>https://www.ready.gov/kit</a:t>
            </a:r>
            <a:r>
              <a:rPr lang="en-US" sz="1600" dirty="0"/>
              <a:t>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C9BF0E-E264-25AA-4F2B-55064364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42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70C9D-4781-B466-F1E8-C3979D0F0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2902AA-F11B-3601-9DB0-3155DFA93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30318E-EC74-2396-8791-784861D7C9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1B25807-BF01-15F2-CF66-DBE4295BF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5. Gather supplies to shelter in place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A72D19E-E802-478A-8FCA-F3E8EEB38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Sheltering in place you would have access to your to go kit</a:t>
            </a:r>
          </a:p>
          <a:p>
            <a:r>
              <a:rPr lang="en-US" dirty="0"/>
              <a:t>Additional items should include water, food, manual can opener, flashlight and batteries, back-up medical equipment, Aerosol tire repair kit to repair flat wheelchair or scooter tires, notepad and pen, radio and batteries, first aid kit, heavy gloves, and a whistle or bell </a:t>
            </a:r>
          </a:p>
          <a:p>
            <a:r>
              <a:rPr lang="en-US" dirty="0"/>
              <a:t>Review your to go kit and shelter-in-place emergency kit every six months and regularly rotate food, water, batteries and medications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A2C447-CF6C-6D2E-4DA9-37A5FC9F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47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C3B9F-21DA-365A-E7FC-97661D2CB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AF28E0-CB34-715E-BA6F-FD58DC31F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252637-6249-8309-6D4A-DBF896780E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2E2509F-A276-72BE-86B5-09F417E4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6. Prepare for special considerations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5AC64C-58E6-9AB8-2D1E-A773D3112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Electrical medical equipment</a:t>
            </a:r>
          </a:p>
          <a:p>
            <a:r>
              <a:rPr lang="en-US" dirty="0"/>
              <a:t>Oxygen</a:t>
            </a:r>
          </a:p>
          <a:p>
            <a:r>
              <a:rPr lang="en-US" dirty="0"/>
              <a:t>Medical treatments such as dialysis or chemotherapy</a:t>
            </a:r>
          </a:p>
          <a:p>
            <a:r>
              <a:rPr lang="en-US" dirty="0"/>
              <a:t>Arrange for personal care assistance, if needed</a:t>
            </a:r>
          </a:p>
          <a:p>
            <a:r>
              <a:rPr lang="en-US" dirty="0"/>
              <a:t>Make a habit of learning exits whenever you are in a new location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D8163A-80E3-FB71-5F29-AEB74F09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3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E7589-2B4A-CB28-ABCB-871E86262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87CC99-57BF-CBF9-C2E9-59F413608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61B2C4-636C-3A9F-E0FE-14BD92BC61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6701DAD1-13CE-C20D-E3AB-EC1B0FBC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Nova" panose="020B0504020202020204" pitchFamily="34" charset="0"/>
              </a:rPr>
              <a:t>6. Prepare for special considerations (continued)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D75357-5BC2-CEC8-287B-2B1E39CF0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Arial Nova" panose="020B0504020202020204" pitchFamily="34" charset="0"/>
              </a:rPr>
              <a:t>File of Life – document medical conditions, medications, insurance information</a:t>
            </a:r>
          </a:p>
          <a:p>
            <a:pPr lvl="1"/>
            <a:endParaRPr lang="en-US" dirty="0">
              <a:latin typeface="Arial Nova" panose="020B0504020202020204" pitchFamily="34" charset="0"/>
            </a:endParaRPr>
          </a:p>
          <a:p>
            <a:pPr lvl="1"/>
            <a:r>
              <a:rPr lang="en-US" dirty="0">
                <a:latin typeface="Arial Nova" panose="020B0504020202020204" pitchFamily="34" charset="0"/>
              </a:rPr>
              <a:t>Reduce potential damage – </a:t>
            </a:r>
          </a:p>
          <a:p>
            <a:pPr lvl="1"/>
            <a:endParaRPr lang="en-US" dirty="0">
              <a:latin typeface="Arial Nova" panose="020B0504020202020204" pitchFamily="34" charset="0"/>
            </a:endParaRPr>
          </a:p>
          <a:p>
            <a:pPr lvl="1"/>
            <a:r>
              <a:rPr lang="en-US" dirty="0">
                <a:latin typeface="Arial Nova" panose="020B0504020202020204" pitchFamily="34" charset="0"/>
              </a:rPr>
              <a:t>Practice communicating your Plan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A4AF5D-14D9-D7CC-8472-44DFF72B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5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A06AB-D2B4-7606-BEB8-EBD737A6E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C484F2-D09D-1F49-58F7-590882C18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DA22F8-09CC-61EA-08BD-03BE22BFD5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0ABF8EE0-38AE-DAA4-8AE9-355B8DCC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Nova" panose="020B0504020202020204" pitchFamily="34" charset="0"/>
              </a:rPr>
              <a:t>Pet preparedness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CD8DDAA-E795-A20D-D7F9-C0A6F37EA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Arial Nova" panose="020B0504020202020204" pitchFamily="34" charset="0"/>
              </a:rPr>
              <a:t>Contact information such as veterinarian, boarding facility, animal shelter</a:t>
            </a:r>
          </a:p>
          <a:p>
            <a:pPr lvl="1"/>
            <a:r>
              <a:rPr lang="en-US" dirty="0">
                <a:latin typeface="Arial Nova" panose="020B0504020202020204" pitchFamily="34" charset="0"/>
              </a:rPr>
              <a:t>Make a pet go kit (food, medicine, favorite toy, plastic bags, disposable gloves, kennel/carrier labeled with contact information, Vet records and proof of ownership, ID tag, leash, collar, harness, muzzle, and food bowl)</a:t>
            </a:r>
          </a:p>
          <a:p>
            <a:pPr lvl="1"/>
            <a:r>
              <a:rPr lang="en-US" dirty="0">
                <a:latin typeface="Arial Nova" panose="020B0504020202020204" pitchFamily="34" charset="0"/>
              </a:rPr>
              <a:t>Pet medical records</a:t>
            </a:r>
          </a:p>
          <a:p>
            <a:pPr lvl="1"/>
            <a:r>
              <a:rPr lang="en-US" dirty="0">
                <a:latin typeface="Arial Nova" panose="020B0504020202020204" pitchFamily="34" charset="0"/>
              </a:rPr>
              <a:t>Keep your pet’s identification up to date (your name and phone number on the pet’s collar, rabies tag, pet license, microchip information)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B509C9-FB29-AFF4-E62E-14E9B6D7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8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15808-F831-FF7B-229B-2324BC1AD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B17FAB-CDC5-6CFC-109E-7A3DB6B84B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6C4EFB-0803-7107-C02A-ADD91BDFE3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44D32D0-039A-4395-B132-D40BCDC05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Recovery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972AE66-CCD8-C9CC-28AD-E49B8DB62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077" y="2690881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As soon as you are able, contact your family and concerned friends of your situation</a:t>
            </a:r>
          </a:p>
          <a:p>
            <a:r>
              <a:rPr lang="en-US" dirty="0"/>
              <a:t>Check in on your neighbors – work together</a:t>
            </a:r>
          </a:p>
          <a:p>
            <a:r>
              <a:rPr lang="en-US" dirty="0"/>
              <a:t>Volunteer to help but work with the disaster response managers so your effort is best utilized</a:t>
            </a:r>
          </a:p>
          <a:p>
            <a:r>
              <a:rPr lang="en-US" dirty="0"/>
              <a:t>If you have evacuated, when returning home smell for gas, avoid contaminated water, watch for mold growth, throw away spoiled food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3F8A8A-806E-8883-28F5-D1A30926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214C6-D235-AEFD-1AA1-BCC8373A3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A7522D-A529-E178-FD85-1A1DAB3F2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D8D43C-5D84-548B-9D9F-9D3D1D68AF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889134A-77DA-763C-7EB6-227B1ADBD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Recovery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2876D06-9A2B-3908-F0DB-54A69325B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Coping with a disaster or a traumatic event</a:t>
            </a:r>
          </a:p>
          <a:p>
            <a:r>
              <a:rPr lang="en-US" dirty="0"/>
              <a:t>Stress and other strong emotions are common</a:t>
            </a:r>
          </a:p>
          <a:p>
            <a:r>
              <a:rPr lang="en-US" dirty="0"/>
              <a:t>It becomes a problem when we are not able to take care of ourselves, our family, or our caregiver recipient</a:t>
            </a:r>
          </a:p>
          <a:p>
            <a:r>
              <a:rPr lang="en-US" dirty="0"/>
              <a:t>If participation in healthy activities do not help know when to reach out for help (311 for MC resources)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1277-8F25-39AE-2359-03C16D5CB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6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4AB4DC5E-289A-1F33-BABF-31CD3C75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Ed Hagarty, D.Sc., PE, CFM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8B791E4-2A1B-AC06-313D-B310A078C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/>
          <a:lstStyle/>
          <a:p>
            <a:r>
              <a:rPr lang="en-US" dirty="0"/>
              <a:t>Professional Engineer</a:t>
            </a:r>
          </a:p>
          <a:p>
            <a:r>
              <a:rPr lang="en-US" dirty="0"/>
              <a:t>Certified Floodplain Manager</a:t>
            </a:r>
          </a:p>
          <a:p>
            <a:r>
              <a:rPr lang="en-US" dirty="0"/>
              <a:t>Bachelor's and Master’s in Civil Engineering, N.C. State University</a:t>
            </a:r>
          </a:p>
          <a:p>
            <a:r>
              <a:rPr lang="en-US" dirty="0"/>
              <a:t>Doctorate in Engineering Management, GWU</a:t>
            </a:r>
          </a:p>
          <a:p>
            <a:r>
              <a:rPr lang="en-US" dirty="0"/>
              <a:t>Retired Adjunct Professor, GWU</a:t>
            </a:r>
          </a:p>
          <a:p>
            <a:r>
              <a:rPr lang="en-US" dirty="0"/>
              <a:t>Disaster response and recovery experience under contracts to FEMA</a:t>
            </a:r>
          </a:p>
          <a:p>
            <a:r>
              <a:rPr lang="en-US" dirty="0"/>
              <a:t>Volunteer at CaringMatters since 2011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D552FD-9DDA-115F-3FD5-685000C4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50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06EB4-5EB1-B2DD-9905-ABB90697B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AF89AF-571D-80EC-0DD4-3045DC743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F0EBDC-1B61-4075-FDBF-3ECDE14362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9CED04EE-5A98-4325-D7FB-1FAA5C49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Nova" panose="020B0504020202020204" pitchFamily="34" charset="0"/>
              </a:rPr>
              <a:t>Follow up workshop to complete Plan</a:t>
            </a:r>
            <a:br>
              <a:rPr lang="en-US" dirty="0">
                <a:latin typeface="Arial Nova" panose="020B0504020202020204" pitchFamily="34" charset="0"/>
              </a:rPr>
            </a:br>
            <a:br>
              <a:rPr lang="en-US" sz="2000" dirty="0">
                <a:latin typeface="Arial Nova" panose="020B0504020202020204" pitchFamily="34" charset="0"/>
              </a:rPr>
            </a:br>
            <a:r>
              <a:rPr lang="en-US" sz="2200" i="1" dirty="0">
                <a:solidFill>
                  <a:srgbClr val="7F1D5D"/>
                </a:solidFill>
              </a:rPr>
              <a:t>“Tell me and I forget. Teach me and I remember. Involve me and I learn.”</a:t>
            </a:r>
            <a:r>
              <a:rPr lang="en-US" sz="2200" dirty="0">
                <a:solidFill>
                  <a:srgbClr val="7F1D5D"/>
                </a:solidFill>
              </a:rPr>
              <a:t> </a:t>
            </a:r>
            <a:r>
              <a:rPr lang="en-US" sz="2200" dirty="0"/>
              <a:t>         - Benjamin Franklin</a:t>
            </a:r>
            <a:br>
              <a:rPr lang="en-US" sz="2200" dirty="0"/>
            </a:br>
            <a:endParaRPr lang="en-US" sz="2200" dirty="0">
              <a:latin typeface="Arial Nova" panose="020B0504020202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350C6E2-E7D2-2FB2-533F-7E9651C7E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In-person at 10:00 AM ET Thursday March 6, 2025, at the CaringMatters cottage </a:t>
            </a:r>
          </a:p>
          <a:p>
            <a:pPr lvl="1"/>
            <a:r>
              <a:rPr lang="en-US" dirty="0"/>
              <a:t>Participants will receive a hard copy of the MC Emergency Preparedness Workbook and a File of Life form to complete to create your own Plan</a:t>
            </a:r>
          </a:p>
          <a:p>
            <a:pPr lvl="1"/>
            <a:r>
              <a:rPr lang="en-US" dirty="0"/>
              <a:t>A representative from MC’s Office of Emergency Management and Homeland Security will attend to answer questions</a:t>
            </a:r>
          </a:p>
          <a:p>
            <a:pPr lvl="1"/>
            <a:r>
              <a:rPr lang="en-US" dirty="0"/>
              <a:t>Coffee and refreshments will be provided</a:t>
            </a:r>
          </a:p>
          <a:p>
            <a:pPr lvl="1"/>
            <a:r>
              <a:rPr lang="en-US" dirty="0"/>
              <a:t>Register to attend </a:t>
            </a:r>
            <a:r>
              <a:rPr lang="en-US" dirty="0">
                <a:hlinkClick r:id="rId5"/>
              </a:rPr>
              <a:t>https://secure.qgiv.com/for/webinar/event/disasterpreparednessinpersonfollowup/</a:t>
            </a:r>
            <a:r>
              <a:rPr lang="en-US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AF454E-1663-3D73-C678-D15E0669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20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0488"/>
            <a:ext cx="12192000" cy="14334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269933-3E5A-DA9B-4218-43CE2207E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Resources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51338-C6DE-59C7-E83B-34711156F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Citizen’s Role in Disaster Preparedness </a:t>
            </a:r>
            <a:r>
              <a:rPr lang="en-US" dirty="0">
                <a:hlinkClick r:id="rId4"/>
              </a:rPr>
              <a:t>https://training.fema.gov/emiweb/downloads/is7unit_5.pdf</a:t>
            </a:r>
            <a:endParaRPr lang="en-US" dirty="0"/>
          </a:p>
          <a:p>
            <a:r>
              <a:rPr lang="en-US" dirty="0"/>
              <a:t>US Department of Homeland Security’s Ready Campaign </a:t>
            </a:r>
            <a:r>
              <a:rPr lang="en-US" dirty="0">
                <a:hlinkClick r:id="rId5"/>
              </a:rPr>
              <a:t>https://www.ready.gov/about-us</a:t>
            </a:r>
            <a:r>
              <a:rPr lang="en-US" dirty="0"/>
              <a:t> </a:t>
            </a:r>
          </a:p>
          <a:p>
            <a:r>
              <a:rPr lang="en-US" dirty="0"/>
              <a:t>MC Transportation Options for Older Adults </a:t>
            </a:r>
            <a:r>
              <a:rPr lang="en-US" dirty="0">
                <a:hlinkClick r:id="rId6"/>
              </a:rPr>
              <a:t>https://www.montgomerycountymd.gov/senior/Resources/Files/transportation_flyers/SeniorTransportationFlyer_english.pdf</a:t>
            </a:r>
            <a:r>
              <a:rPr lang="en-US" dirty="0"/>
              <a:t> </a:t>
            </a:r>
          </a:p>
          <a:p>
            <a:r>
              <a:rPr lang="en-US" dirty="0"/>
              <a:t>Comprehensive Community Guide to Public, Private, and Non-Profit Transportation                                                                         </a:t>
            </a:r>
            <a:r>
              <a:rPr lang="en-US" dirty="0">
                <a:hlinkClick r:id="rId7"/>
              </a:rPr>
              <a:t>Transportation Network Directory for People with Disabilities and Adults 50+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FB628-4D8D-0496-3D8B-C5A08E33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39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CC3D5-2640-F5E6-8753-9ACCF15C9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781A0A-A09D-26FF-FB50-2F0B07E80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0488"/>
            <a:ext cx="12192000" cy="14334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4A7046-3D38-91E8-73B8-EC7634270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50"/>
            <a:ext cx="10515600" cy="1325563"/>
          </a:xfrm>
        </p:spPr>
        <p:txBody>
          <a:bodyPr/>
          <a:lstStyle/>
          <a:p>
            <a:r>
              <a:rPr lang="en-US" dirty="0"/>
              <a:t>Resources (2/2)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7907C-CE39-B3C0-DD40-8D174015D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Rosalynn Carter Institute for Caregivers Disaster Preparedness Guide for Caregivers                                 </a:t>
            </a:r>
            <a:r>
              <a:rPr lang="en-US" dirty="0">
                <a:hlinkClick r:id="rId4"/>
              </a:rPr>
              <a:t>https://rosalynncarter.org/emergency-preparedness/</a:t>
            </a:r>
            <a:r>
              <a:rPr lang="en-US" dirty="0"/>
              <a:t>  </a:t>
            </a:r>
          </a:p>
          <a:p>
            <a:r>
              <a:rPr lang="en-US" dirty="0"/>
              <a:t>Montgomery County, MD Emergency Preparedness Workbook </a:t>
            </a:r>
            <a:r>
              <a:rPr lang="en-US" dirty="0">
                <a:hlinkClick r:id="rId5"/>
              </a:rPr>
              <a:t>https://www.montgomerycountymd.gov/OEMHS/Resources/Files/Community%20Workbook_online.pdf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C9F07-09B4-CBC8-E8B0-9F8677597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12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36" y="162855"/>
            <a:ext cx="10620050" cy="29510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45048" y="2337758"/>
            <a:ext cx="13180018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400" dirty="0">
              <a:solidFill>
                <a:srgbClr val="7F1D5D"/>
              </a:solidFill>
              <a:latin typeface="ITC Avant Garde Std Md" panose="020B0602020202020204" pitchFamily="34" charset="0"/>
            </a:endParaRPr>
          </a:p>
          <a:p>
            <a:pPr algn="ctr"/>
            <a:endParaRPr lang="en-US" sz="2400" dirty="0">
              <a:solidFill>
                <a:srgbClr val="7F1D5D"/>
              </a:solidFill>
              <a:latin typeface="ITC Avant Garde Std Md" panose="020B0602020202020204" pitchFamily="34" charset="0"/>
            </a:endParaRPr>
          </a:p>
          <a:p>
            <a:pPr algn="ctr"/>
            <a: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To learn more about </a:t>
            </a:r>
            <a:r>
              <a:rPr lang="en-US" sz="3600" dirty="0" err="1">
                <a:solidFill>
                  <a:srgbClr val="7F1D5D"/>
                </a:solidFill>
                <a:latin typeface="ITC Avant Garde Std Md" panose="020B0602020202020204" pitchFamily="34" charset="0"/>
              </a:rPr>
              <a:t>CaringMatters</a:t>
            </a:r>
            <a: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 </a:t>
            </a:r>
            <a:b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</a:br>
            <a: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and how to access FREE support services, </a:t>
            </a:r>
            <a:b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</a:br>
            <a:r>
              <a:rPr lang="en-US" sz="36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visit </a:t>
            </a:r>
            <a:r>
              <a:rPr lang="en-US" sz="3600" dirty="0">
                <a:solidFill>
                  <a:srgbClr val="033780"/>
                </a:solidFill>
                <a:latin typeface="ITC Avant Garde Std Md" panose="020B0602020202020204" pitchFamily="34" charset="0"/>
              </a:rPr>
              <a:t>CaringMatters.org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32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518 South Frederick Avenue, Gaithersburg, MD 20877</a:t>
            </a:r>
          </a:p>
          <a:p>
            <a:pPr algn="ctr"/>
            <a:r>
              <a:rPr lang="en-US" sz="3200" dirty="0">
                <a:solidFill>
                  <a:srgbClr val="7F1D5D"/>
                </a:solidFill>
                <a:latin typeface="ITC Avant Garde Std Md" panose="020B0602020202020204" pitchFamily="34" charset="0"/>
              </a:rPr>
              <a:t>301-869-HOPE (4673) | 301-990-4909 (fax)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8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C419C-22E5-EA89-DE8C-AC2744996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59558C-3FA6-AE36-7F7E-BA9543D6D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D04485-FF8F-7D1B-678D-EADF5EC028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E83C554-FBD3-9113-DDF2-E7BB19FBA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Objectives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CD7E3AA-AD12-347A-E092-021F21853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/>
          <a:lstStyle/>
          <a:p>
            <a:r>
              <a:rPr lang="en-US" dirty="0"/>
              <a:t>Discover essential disaster preparedness tips tailored for older adults and caregivers</a:t>
            </a:r>
          </a:p>
          <a:p>
            <a:r>
              <a:rPr lang="en-US" dirty="0"/>
              <a:t>Learn how to create a personalized plan for you and your loved ones</a:t>
            </a:r>
          </a:p>
          <a:p>
            <a:r>
              <a:rPr lang="en-US" dirty="0"/>
              <a:t>Explore a Montgomery County-specific workbook to make planning easier</a:t>
            </a:r>
          </a:p>
          <a:p>
            <a:r>
              <a:rPr lang="en-US" dirty="0"/>
              <a:t>Get access to additional resources for ongoing support and planning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2C9EBF-9D11-0AC2-C30D-048393F7F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FA429-5F3B-E5EA-E5E0-754256FEF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0A4245-E5CA-3C41-E326-7BCE30CC6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9B50C2-F047-23D6-7FBE-3B637ACA5D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E1134E5-585C-92BB-666A-93B49E2FD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pPr algn="ctr"/>
            <a:r>
              <a:rPr lang="en-US" i="1" dirty="0">
                <a:latin typeface="Arial Nova" panose="020B0504020202020204" pitchFamily="34" charset="0"/>
              </a:rPr>
              <a:t>Poll questions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E34CB20-E4D3-6A0E-CB52-548DFC1C8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/>
          <a:lstStyle/>
          <a:p>
            <a:r>
              <a:rPr lang="en-US" dirty="0"/>
              <a:t>Have you ever been in a major disaster before? Y/N</a:t>
            </a:r>
          </a:p>
          <a:p>
            <a:r>
              <a:rPr lang="en-US" dirty="0"/>
              <a:t>Did you have to evacuate your home? Y/N/NA</a:t>
            </a:r>
          </a:p>
          <a:p>
            <a:r>
              <a:rPr lang="en-US" dirty="0"/>
              <a:t>Did you feel prepared? Y/N/NA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023026-7C30-7C6F-FD85-C153B481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0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B0E25-06EA-C4B2-9B77-F1C3784FC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B24E59-6043-9C81-D790-A90B9FC5F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E11546-1A73-A520-8BB5-042BFA312B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A33DF242-0434-7BB1-5104-35633B2F9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The importance of preparing for disasters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F2B0FD2-DB75-D2DA-87C6-927BB8A0B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Although we often have advanced warning for disasters such as snowstorms and hurricanes, disaster can strike without warning </a:t>
            </a:r>
          </a:p>
          <a:p>
            <a:r>
              <a:rPr lang="en-US" dirty="0"/>
              <a:t>Being prepared can significantly reduce the risk of injury or death </a:t>
            </a:r>
          </a:p>
          <a:p>
            <a:r>
              <a:rPr lang="en-US" dirty="0"/>
              <a:t>Having a Plan and the right supplies on hand reduces stress in dealing with a disaster and its aftermath</a:t>
            </a:r>
          </a:p>
          <a:p>
            <a:r>
              <a:rPr lang="en-US" dirty="0"/>
              <a:t>Preparedness provides a sense of control during emergencies, reducing panic and confusion</a:t>
            </a:r>
          </a:p>
          <a:p>
            <a:r>
              <a:rPr lang="en-US" dirty="0"/>
              <a:t>Being prepared to get by for days without basic necessities or to evacuate your home can greatly reduce the danger and distress your family may face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354F0-8809-F668-55B3-965F060E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0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C0C29-E9B4-F5BC-D5FB-52B712EEB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2D9510-9125-7C1B-FA20-6F6FFC541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89A9E7-0AF8-D087-8E8B-3E6693FB03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7ED0727-5360-4E49-FAC5-723DA67F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FEMA Ready Campaign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75737F7-CCF0-EADC-83EB-900B9AFBD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FEMA’s 2023 Ready Campaign theme was “Take Control in 1, 2, 3,” encouraging everyone, especially older adults, to become more prepared in three simple steps: </a:t>
            </a:r>
          </a:p>
          <a:p>
            <a:endParaRPr lang="en-US" dirty="0"/>
          </a:p>
          <a:p>
            <a:pPr marL="2286000" lvl="4" indent="-457200">
              <a:buFont typeface="+mj-lt"/>
              <a:buAutoNum type="arabicPeriod"/>
            </a:pPr>
            <a:r>
              <a:rPr lang="en-US" sz="2800" dirty="0"/>
              <a:t>Assess your needs </a:t>
            </a:r>
          </a:p>
          <a:p>
            <a:pPr marL="2286000" lvl="4" indent="-457200">
              <a:buFont typeface="+mj-lt"/>
              <a:buAutoNum type="arabicPeriod"/>
            </a:pPr>
            <a:r>
              <a:rPr lang="en-US" sz="2800" dirty="0"/>
              <a:t>Make a plan</a:t>
            </a:r>
          </a:p>
          <a:p>
            <a:pPr marL="2286000" lvl="4" indent="-457200">
              <a:buFont typeface="+mj-lt"/>
              <a:buAutoNum type="arabicPeriod"/>
            </a:pPr>
            <a:r>
              <a:rPr lang="en-US" sz="2800" dirty="0"/>
              <a:t>Engage your support network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C47771-A0D3-8ED9-CD7A-D63F92B9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3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2175D-D4A6-DC26-80E2-3A128BF4B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EE1D78-CFEC-4288-9030-3AD0349D2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65F643-3C7A-76B3-8278-01EDC0F291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E66DFF8-902F-4AB1-8227-C573EB703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256999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Disasters most likely to impact MC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645E8818-2256-DFED-903B-CF424B43F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749152" y="2582562"/>
            <a:ext cx="6086826" cy="397381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EEF0CF-FF36-CC45-D0B5-4743420B482C}"/>
              </a:ext>
            </a:extLst>
          </p:cNvPr>
          <p:cNvSpPr txBox="1"/>
          <p:nvPr/>
        </p:nvSpPr>
        <p:spPr>
          <a:xfrm>
            <a:off x="845389" y="5779698"/>
            <a:ext cx="2734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6"/>
              </a:rPr>
              <a:t>https://www.montgomerycountymd.gov/oemhs/hazards/index.html</a:t>
            </a:r>
            <a:endParaRPr lang="en-US" sz="1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6765A-C601-93A6-8EF6-9B28969A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3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BE088-86D3-6A64-8AAF-BAE83BF87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49C1E3-12FD-95F0-DEA5-6F317FFA0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81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A2FFCC-FAC8-1914-EE74-9A86BB423E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23" y="756590"/>
            <a:ext cx="2997659" cy="6962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07D3888-7F8A-6C11-7385-83AC6499F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77" y="1436735"/>
            <a:ext cx="10515600" cy="1325563"/>
          </a:xfrm>
        </p:spPr>
        <p:txBody>
          <a:bodyPr/>
          <a:lstStyle/>
          <a:p>
            <a:r>
              <a:rPr lang="en-US" dirty="0">
                <a:latin typeface="Arial Nova" panose="020B0504020202020204" pitchFamily="34" charset="0"/>
              </a:rPr>
              <a:t>FEMA National Risk Index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7FFC89-EBCA-3ADF-02F4-F125EFDB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6" y="2987130"/>
            <a:ext cx="10515600" cy="3569239"/>
          </a:xfrm>
        </p:spPr>
        <p:txBody>
          <a:bodyPr>
            <a:normAutofit/>
          </a:bodyPr>
          <a:lstStyle/>
          <a:p>
            <a:r>
              <a:rPr lang="en-US" dirty="0"/>
              <a:t>The Risk Index leverages available source data for natural hazard and community risk factors to develop a baseline risk measurement for each United States county and Census tract</a:t>
            </a:r>
          </a:p>
          <a:p>
            <a:r>
              <a:rPr lang="en-US" dirty="0"/>
              <a:t>National Risk Index link: </a:t>
            </a:r>
            <a:r>
              <a:rPr lang="en-US" dirty="0">
                <a:hlinkClick r:id="rId5"/>
              </a:rPr>
              <a:t>https://hazards.fema.gov/nri/map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4E8EFA-DDEB-34C6-E863-4F8AAF97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AFCB-2098-451C-A745-B90A5C5790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36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0F37B5ECF11046B4D70B8BB156CE6C" ma:contentTypeVersion="15" ma:contentTypeDescription="Create a new document." ma:contentTypeScope="" ma:versionID="feca474fbd31c550ccbe79fdd34bc499">
  <xsd:schema xmlns:xsd="http://www.w3.org/2001/XMLSchema" xmlns:xs="http://www.w3.org/2001/XMLSchema" xmlns:p="http://schemas.microsoft.com/office/2006/metadata/properties" xmlns:ns2="2394143c-ac11-4081-899d-5947cf9fe0d0" xmlns:ns3="2e9037ee-3096-4fd7-a568-5672f3bc3dc9" targetNamespace="http://schemas.microsoft.com/office/2006/metadata/properties" ma:root="true" ma:fieldsID="b930e4c1144480436b8c2f51cd077fdc" ns2:_="" ns3:_="">
    <xsd:import namespace="2394143c-ac11-4081-899d-5947cf9fe0d0"/>
    <xsd:import namespace="2e9037ee-3096-4fd7-a568-5672f3bc3d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94143c-ac11-4081-899d-5947cf9fe0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3d8de84-36a5-4510-8b21-51b7bdc4b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037ee-3096-4fd7-a568-5672f3bc3dc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be0804e-5332-4a05-ae10-2b1817132b8a}" ma:internalName="TaxCatchAll" ma:showField="CatchAllData" ma:web="2e9037ee-3096-4fd7-a568-5672f3bc3d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94143c-ac11-4081-899d-5947cf9fe0d0">
      <Terms xmlns="http://schemas.microsoft.com/office/infopath/2007/PartnerControls"/>
    </lcf76f155ced4ddcb4097134ff3c332f>
    <TaxCatchAll xmlns="2e9037ee-3096-4fd7-a568-5672f3bc3dc9" xsi:nil="true"/>
  </documentManagement>
</p:properties>
</file>

<file path=customXml/itemProps1.xml><?xml version="1.0" encoding="utf-8"?>
<ds:datastoreItem xmlns:ds="http://schemas.openxmlformats.org/officeDocument/2006/customXml" ds:itemID="{E02A068F-57CC-47BE-A80C-A2A44A46AD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AA7730-FE21-4C8E-90BE-4ECE3EAD52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94143c-ac11-4081-899d-5947cf9fe0d0"/>
    <ds:schemaRef ds:uri="2e9037ee-3096-4fd7-a568-5672f3bc3d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184A5-3DB9-4B0B-8CD5-9BB0C8B9D69D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2e9037ee-3096-4fd7-a568-5672f3bc3dc9"/>
    <ds:schemaRef ds:uri="http://schemas.openxmlformats.org/package/2006/metadata/core-properties"/>
    <ds:schemaRef ds:uri="2394143c-ac11-4081-899d-5947cf9fe0d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5716</TotalTime>
  <Words>2067</Words>
  <Application>Microsoft Office PowerPoint</Application>
  <PresentationFormat>Widescreen</PresentationFormat>
  <Paragraphs>248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Arial Nova</vt:lpstr>
      <vt:lpstr>Calibri</vt:lpstr>
      <vt:lpstr>Calibri Light</vt:lpstr>
      <vt:lpstr>ITC Avant Garde Std Md</vt:lpstr>
      <vt:lpstr>Office Theme</vt:lpstr>
      <vt:lpstr>Office Theme</vt:lpstr>
      <vt:lpstr>PowerPoint Presentation</vt:lpstr>
      <vt:lpstr>Disaster Preparedness</vt:lpstr>
      <vt:lpstr>Ed Hagarty, D.Sc., PE, CFM</vt:lpstr>
      <vt:lpstr>Objectives</vt:lpstr>
      <vt:lpstr>Poll questions</vt:lpstr>
      <vt:lpstr>The importance of preparing for disasters</vt:lpstr>
      <vt:lpstr>FEMA Ready Campaign</vt:lpstr>
      <vt:lpstr>Disasters most likely to impact MC</vt:lpstr>
      <vt:lpstr>FEMA National Risk Index</vt:lpstr>
      <vt:lpstr>The Rosalynn Carter Institute for Caregivers</vt:lpstr>
      <vt:lpstr>FEMA and the Rosalynn Carter Institute for Caregivers Disaster Preparedness Guide</vt:lpstr>
      <vt:lpstr>Hurricane Helene – September 2024</vt:lpstr>
      <vt:lpstr>Ad hoc survey of disaster survivors</vt:lpstr>
      <vt:lpstr>Impacts</vt:lpstr>
      <vt:lpstr>Recommendations</vt:lpstr>
      <vt:lpstr>Recommendations</vt:lpstr>
      <vt:lpstr>Montgomery County’s disaster preparedness workbook</vt:lpstr>
      <vt:lpstr>1. Staying informed</vt:lpstr>
      <vt:lpstr>2. Identifying your support network</vt:lpstr>
      <vt:lpstr>3. Develop a plan</vt:lpstr>
      <vt:lpstr>4. Make a to go kit</vt:lpstr>
      <vt:lpstr>4. Make a to go kit</vt:lpstr>
      <vt:lpstr>4. Make a to go kit</vt:lpstr>
      <vt:lpstr>5. Gather supplies to shelter in place</vt:lpstr>
      <vt:lpstr>6. Prepare for special considerations</vt:lpstr>
      <vt:lpstr>6. Prepare for special considerations (continued)</vt:lpstr>
      <vt:lpstr>Pet preparedness</vt:lpstr>
      <vt:lpstr>Recovery</vt:lpstr>
      <vt:lpstr>Recovery</vt:lpstr>
      <vt:lpstr>Follow up workshop to complete Plan  “Tell me and I forget. Teach me and I remember. Involve me and I learn.”          - Benjamin Franklin </vt:lpstr>
      <vt:lpstr>Resources (1/2)</vt:lpstr>
      <vt:lpstr>Resources (2/2)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Bluestein</dc:creator>
  <cp:lastModifiedBy>Leigh Bluestein</cp:lastModifiedBy>
  <cp:revision>109</cp:revision>
  <cp:lastPrinted>2019-01-16T19:18:37Z</cp:lastPrinted>
  <dcterms:created xsi:type="dcterms:W3CDTF">2018-09-26T15:53:11Z</dcterms:created>
  <dcterms:modified xsi:type="dcterms:W3CDTF">2025-02-26T17:51:51Z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0x010100940F37B5ECF11046B4D70B8BB156CE6C</vt:lpwstr>
  </property>
  <property fmtid="{D5CDD505-2E9C-101B-9397-08002B2CF9AE}" pid="3" name="MediaServiceImageTags">
    <vt:lpwstr/>
  </property>
</Properties>
</file>