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8"/>
  </p:notesMasterIdLst>
  <p:sldIdLst>
    <p:sldId id="278" r:id="rId3"/>
    <p:sldId id="279" r:id="rId4"/>
    <p:sldId id="256" r:id="rId5"/>
    <p:sldId id="281" r:id="rId6"/>
    <p:sldId id="274" r:id="rId7"/>
    <p:sldId id="257" r:id="rId8"/>
    <p:sldId id="258" r:id="rId9"/>
    <p:sldId id="259" r:id="rId10"/>
    <p:sldId id="260" r:id="rId11"/>
    <p:sldId id="264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5" r:id="rId23"/>
    <p:sldId id="273" r:id="rId24"/>
    <p:sldId id="276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84212-3872-4116-B29A-4DD89476197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59E75-68FC-47F0-91BF-D22CC329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C4C5-FEFC-4AEF-953E-F683C54F82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C4C5-FEFC-4AEF-953E-F683C54F82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6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C4C5-FEFC-4AEF-953E-F683C54F82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10AD-78D4-CAD7-4831-1E53716BB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91ABA-D3A8-6500-0A24-B79AA3B4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60D5-7FE2-F5A1-AAA8-BA284C31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8BD0-CAF9-DB01-A6A8-A740D150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3E99D-1C86-1CC9-06D0-8F788DC4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F3A2-610F-7569-466D-849DDECE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38214-9D03-A942-69C1-08BACFE91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C636-0A01-65CA-D9EA-EA535C3B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C4D9-F255-2FC7-CBC0-37C843BD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4EEF8-1E0E-7EF9-67A8-A1B7CBA1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50D28-C53E-1595-B04F-589428771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895C5-DDDF-5AE6-1960-55307BE86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A85A-A09A-2A9A-BB16-69C5D07F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7EE81-6A1E-5AC3-101D-ECE6075B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4EEA-EE13-CC20-5251-BD44915B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B5C5-E2AC-4D2D-84D9-2871AEB773ED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AFCB-2098-451C-A745-B90A5C57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BAC1-DA9C-4307-3C08-A473D8A5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CF85-B4C2-6BC9-1556-B49C17CC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B743-BF0D-790F-7039-0C8CEA2F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81C4-FC22-DEEB-906F-D71D5AFC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D563-C4D9-7A2C-443F-D8EC364B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5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CD99-24AE-C4E4-F8E8-4FA420F8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1BBD3-433E-F9C1-99EA-3BD27A1C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FBA0-95E2-D047-D84C-183A49F5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0C75F-3263-1F80-3474-93D77693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9E651-2DE6-2731-0785-87B94600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2C27-CEB6-C70F-27B9-F33688AC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C4FF-89F5-2802-3416-86B3E0C3B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7D8F9-545B-86C4-1FA5-5A4C84469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F45AB-7BDB-993F-5743-875D4CDF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E7628-7F8C-6D45-F65C-65C73C66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9693-2665-275F-AAB4-4F4A2485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ED8B-6523-10F0-9642-6701CC1A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E685-6E62-2E69-3855-A4C280B0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6FE33-7631-763D-7084-0BA3DD5C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1DBCA-A567-E965-C70D-A9293002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0BAD2-B3C4-2C81-7FB2-7AD5AF005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1388A-AACA-A0BA-39FB-57A8996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41DEE-0A32-41A3-A003-72283658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04BA4-E7A6-0624-2EBF-9FA04FCF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5EFF-3916-1DB9-098C-54760669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3CEE4-2B0A-6DD0-B511-03E6F6C3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24899-1C05-75EE-827C-A4937C50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11BE3-AB07-C83F-F140-4AA57DA2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3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84696-A614-EC8B-BD9A-0A300CDD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99D88-BA83-617F-5011-265A3580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0D038-6F0B-8D4F-C436-059CBFC1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3F3C-E35D-9AE1-E824-DC842F6D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0B66-E65C-00C2-2015-53E1F6C1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AF4D0-81CB-6F78-1894-285EAB1DC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6BD98-92FF-27BD-FC2F-55419945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477A-51AC-F5DC-970C-276EB9B1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2741F-C48F-848C-546C-BA18F857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87A0-4C41-B655-82E0-146C2B59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2FD2A-5A03-FD1D-D8DB-93E685E97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65D04-0C98-E3AF-C46B-EFBE2C75B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7F2D3-887D-7D23-9EC2-9B1BAE80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79C36-8DAB-007C-756A-131F355C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C83D-98DB-D0A4-7186-DEE5CAC0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D49BB-B097-C82B-6F6C-477CEE26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2669-C3BD-4061-2351-D1B49AEE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B191-A2D5-0A77-B71C-14A9069CC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C96F-D106-40C6-965D-87812CDE30B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9980F-919A-9943-356B-DD6E34BC9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260A5-BC8B-C9DC-9ED8-925AE83DF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F1E7-243F-44EA-8A94-119B698D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B5C5-E2AC-4D2D-84D9-2871AEB773ED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AFCB-2098-451C-A745-B90A5C57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caringmatter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degraba@gmail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otect-us.mimecast.com/s/aIOWCW6E00fBkYsxJn1e?domain=gaithersburgmd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1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18" y="4505811"/>
            <a:ext cx="114217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F1D5D"/>
                </a:solidFill>
                <a:latin typeface="ITC Avant Garde Std Md" panose="020B0602020202020204" pitchFamily="34" charset="0"/>
              </a:rPr>
              <a:t>518 South Frederick Avenue, Gaithersburg, MD 20877  </a:t>
            </a:r>
          </a:p>
          <a:p>
            <a:pPr algn="ctr"/>
            <a:r>
              <a:rPr lang="en-US" sz="2800" dirty="0">
                <a:solidFill>
                  <a:srgbClr val="7F1D5D"/>
                </a:solidFill>
                <a:latin typeface="ITC Avant Garde Std Md" panose="020B0602020202020204" pitchFamily="34" charset="0"/>
              </a:rPr>
              <a:t>301-869-HOPE (4673) </a:t>
            </a:r>
          </a:p>
          <a:p>
            <a:pPr algn="ctr"/>
            <a:r>
              <a:rPr lang="en-US" sz="2800" dirty="0">
                <a:solidFill>
                  <a:srgbClr val="7F1D5D"/>
                </a:solidFill>
                <a:latin typeface="ITC Avant Garde Std Md" panose="020B0602020202020204" pitchFamily="34" charset="0"/>
              </a:rPr>
              <a:t>301-990-4909 (fax) 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ITC Avant Garde Std Md" panose="020B0602020202020204" pitchFamily="34" charset="0"/>
                <a:hlinkClick r:id="rId4"/>
              </a:rPr>
              <a:t>CaringMatters.org</a:t>
            </a:r>
            <a:r>
              <a:rPr lang="en-US" sz="2800" b="1" dirty="0">
                <a:solidFill>
                  <a:srgbClr val="033780"/>
                </a:solidFill>
                <a:latin typeface="ITC Avant Garde Std Md" panose="020B0602020202020204" pitchFamily="34" charset="0"/>
                <a:hlinkClick r:id="rId4"/>
              </a:rPr>
              <a:t> </a:t>
            </a:r>
            <a:endParaRPr lang="en-US" sz="2800" b="1" dirty="0">
              <a:solidFill>
                <a:srgbClr val="033780"/>
              </a:solidFill>
              <a:latin typeface="ITC Avant Garde Std Md" panose="020B0602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A purple and blue text on a black background">
            <a:extLst>
              <a:ext uri="{FF2B5EF4-FFF2-40B4-BE49-F238E27FC236}">
                <a16:creationId xmlns:a16="http://schemas.microsoft.com/office/drawing/2014/main" id="{5BC5E9C4-A3D3-1F04-DFBA-1CD1AB214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5" y="1634405"/>
            <a:ext cx="10783776" cy="211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04AC5-A8BA-8FDD-F2D8-A6E351048608}"/>
              </a:ext>
            </a:extLst>
          </p:cNvPr>
          <p:cNvSpPr txBox="1"/>
          <p:nvPr/>
        </p:nvSpPr>
        <p:spPr>
          <a:xfrm>
            <a:off x="4551144" y="2066455"/>
            <a:ext cx="34003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dirty="0">
              <a:solidFill>
                <a:srgbClr val="7F1D5D"/>
              </a:solidFill>
              <a:latin typeface="wfont_7ac232_470894ea5ab049ebbd61736a945150f0"/>
            </a:endParaRPr>
          </a:p>
          <a:p>
            <a:r>
              <a:rPr lang="en-US" sz="3200" b="1" i="0" dirty="0">
                <a:solidFill>
                  <a:srgbClr val="7F1D5D"/>
                </a:solidFill>
                <a:effectLst/>
                <a:latin typeface="wfont_7ac232_470894ea5ab049ebbd61736a945150f0"/>
              </a:rPr>
              <a:t>             </a:t>
            </a:r>
            <a:endParaRPr lang="en-US" sz="3200" b="1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7647-743C-E160-CF31-5591D138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282"/>
            <a:ext cx="10515600" cy="960328"/>
          </a:xfrm>
        </p:spPr>
        <p:txBody>
          <a:bodyPr/>
          <a:lstStyle/>
          <a:p>
            <a:pPr algn="ctr"/>
            <a:r>
              <a:rPr lang="en-US" dirty="0"/>
              <a:t>Health records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144F-8B75-273C-892C-99E7F5E7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List of current medications</a:t>
            </a:r>
          </a:p>
          <a:p>
            <a:r>
              <a:rPr lang="en-US" dirty="0"/>
              <a:t>Important information about current illnesses, operations</a:t>
            </a:r>
          </a:p>
          <a:p>
            <a:r>
              <a:rPr lang="en-US" dirty="0"/>
              <a:t>Immunizations</a:t>
            </a:r>
          </a:p>
          <a:p>
            <a:r>
              <a:rPr lang="en-US" dirty="0"/>
              <a:t>Date of last regular tests (</a:t>
            </a:r>
            <a:r>
              <a:rPr lang="en-US" dirty="0" err="1"/>
              <a:t>Mamogram</a:t>
            </a:r>
            <a:r>
              <a:rPr lang="en-US" dirty="0"/>
              <a:t>, PSA, Eye exam)</a:t>
            </a:r>
          </a:p>
          <a:p>
            <a:r>
              <a:rPr lang="en-US" dirty="0"/>
              <a:t>Vision prescription</a:t>
            </a:r>
          </a:p>
          <a:p>
            <a:r>
              <a:rPr lang="en-US" dirty="0"/>
              <a:t>Hearing aid information</a:t>
            </a:r>
          </a:p>
          <a:p>
            <a:r>
              <a:rPr lang="en-US" dirty="0"/>
              <a:t>Preference of nursing or rehab facilities</a:t>
            </a:r>
          </a:p>
          <a:p>
            <a:r>
              <a:rPr lang="en-US" dirty="0"/>
              <a:t>Preference for home health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E0112-7D9F-6FFA-3515-B6111B6C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tablet with a pen and icons">
            <a:extLst>
              <a:ext uri="{FF2B5EF4-FFF2-40B4-BE49-F238E27FC236}">
                <a16:creationId xmlns:a16="http://schemas.microsoft.com/office/drawing/2014/main" id="{515A6389-B38A-1C96-8D51-A20DA894F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636" y="3156272"/>
            <a:ext cx="2490601" cy="24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9ACF-9C66-ADC6-44A4-AA170F4B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328"/>
            <a:ext cx="10515600" cy="984282"/>
          </a:xfrm>
        </p:spPr>
        <p:txBody>
          <a:bodyPr/>
          <a:lstStyle/>
          <a:p>
            <a:pPr algn="ctr"/>
            <a:r>
              <a:rPr lang="en-US" dirty="0"/>
              <a:t>Legal Documents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115A-074B-7084-5441-2D3EF9BF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7" y="2846557"/>
            <a:ext cx="10515600" cy="2950561"/>
          </a:xfrm>
        </p:spPr>
        <p:txBody>
          <a:bodyPr/>
          <a:lstStyle/>
          <a:p>
            <a:r>
              <a:rPr lang="en-US" dirty="0"/>
              <a:t>Power of attorney</a:t>
            </a:r>
          </a:p>
          <a:p>
            <a:r>
              <a:rPr lang="en-US" dirty="0"/>
              <a:t>Will</a:t>
            </a:r>
          </a:p>
          <a:p>
            <a:r>
              <a:rPr lang="en-US" dirty="0"/>
              <a:t>Medical advance directive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How up to date are these documents?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044FE-4D21-CE72-271E-4646230E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pencil and checklist on a piece of paper&#10;&#10;Description automatically generated">
            <a:extLst>
              <a:ext uri="{FF2B5EF4-FFF2-40B4-BE49-F238E27FC236}">
                <a16:creationId xmlns:a16="http://schemas.microsoft.com/office/drawing/2014/main" id="{72C8E870-FBC8-23C1-43A2-2B8971CFB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81" y="1944610"/>
            <a:ext cx="4497280" cy="44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23A5-22CB-4FE3-4FA1-E0421D05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050"/>
            <a:ext cx="10515600" cy="968375"/>
          </a:xfrm>
        </p:spPr>
        <p:txBody>
          <a:bodyPr/>
          <a:lstStyle/>
          <a:p>
            <a:pPr algn="ctr"/>
            <a:r>
              <a:rPr lang="en-US" dirty="0"/>
              <a:t>Funeral arrangements/Bequests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E2AB-BD9E-6969-A1CF-9F0C16356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549525"/>
            <a:ext cx="10515600" cy="2441575"/>
          </a:xfrm>
        </p:spPr>
        <p:txBody>
          <a:bodyPr/>
          <a:lstStyle/>
          <a:p>
            <a:r>
              <a:rPr lang="en-US" dirty="0"/>
              <a:t>Premade arrangements, if any</a:t>
            </a:r>
          </a:p>
          <a:p>
            <a:pPr lvl="1"/>
            <a:r>
              <a:rPr lang="en-US" dirty="0"/>
              <a:t>Burial or cremation?</a:t>
            </a:r>
          </a:p>
          <a:p>
            <a:pPr lvl="1"/>
            <a:r>
              <a:rPr lang="en-US" dirty="0"/>
              <a:t>Services?</a:t>
            </a:r>
          </a:p>
          <a:p>
            <a:r>
              <a:rPr lang="en-US" dirty="0"/>
              <a:t>Prepaid accounts, if any</a:t>
            </a:r>
          </a:p>
          <a:p>
            <a:r>
              <a:rPr lang="en-US" dirty="0"/>
              <a:t>Preferences/gifts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5FDDA-1818-321C-4528-60C262AA3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group of white roses on a grey surface">
            <a:extLst>
              <a:ext uri="{FF2B5EF4-FFF2-40B4-BE49-F238E27FC236}">
                <a16:creationId xmlns:a16="http://schemas.microsoft.com/office/drawing/2014/main" id="{F8517019-6388-A766-7C35-6500F0137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7804"/>
            <a:ext cx="4640062" cy="30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4ED9-F446-BFFF-1C6E-F57E1C46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3" y="960328"/>
            <a:ext cx="10515600" cy="733456"/>
          </a:xfrm>
        </p:spPr>
        <p:txBody>
          <a:bodyPr/>
          <a:lstStyle/>
          <a:p>
            <a:pPr algn="ctr"/>
            <a:r>
              <a:rPr lang="en-US" dirty="0"/>
              <a:t>Pet(s)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6414-37BD-55DF-AA7B-1DA28390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85" y="2339607"/>
            <a:ext cx="5367291" cy="2460625"/>
          </a:xfrm>
        </p:spPr>
        <p:txBody>
          <a:bodyPr/>
          <a:lstStyle/>
          <a:p>
            <a:r>
              <a:rPr lang="en-US" dirty="0"/>
              <a:t>Arrangements for care of pets </a:t>
            </a:r>
          </a:p>
          <a:p>
            <a:pPr lvl="1"/>
            <a:r>
              <a:rPr lang="en-US" dirty="0"/>
              <a:t>Caretakers</a:t>
            </a:r>
          </a:p>
          <a:p>
            <a:pPr lvl="1"/>
            <a:r>
              <a:rPr lang="en-US" dirty="0"/>
              <a:t>Kennels</a:t>
            </a:r>
          </a:p>
          <a:p>
            <a:r>
              <a:rPr lang="en-US" dirty="0"/>
              <a:t>Veterinary contact</a:t>
            </a:r>
          </a:p>
          <a:p>
            <a:r>
              <a:rPr lang="en-US" dirty="0"/>
              <a:t>Immunization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C393F-296A-AF79-AB36-EA764F3E5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dog and cat standing on grass&#10;&#10;Description automatically generated">
            <a:extLst>
              <a:ext uri="{FF2B5EF4-FFF2-40B4-BE49-F238E27FC236}">
                <a16:creationId xmlns:a16="http://schemas.microsoft.com/office/drawing/2014/main" id="{1A8CAF6B-5029-958D-33C9-C7AD5A306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70" y="1613885"/>
            <a:ext cx="3198904" cy="48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1D5B-6B60-018A-34AD-D770CE59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Safe Deposit Box and </a:t>
            </a:r>
            <a:br>
              <a:rPr lang="en-US" dirty="0"/>
            </a:br>
            <a:r>
              <a:rPr lang="en-US" dirty="0"/>
              <a:t>other Locations of Information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93CC-7CF2-6A7C-4D6F-969401D1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8" y="3069101"/>
            <a:ext cx="6616785" cy="1812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Box and key location</a:t>
            </a:r>
          </a:p>
          <a:p>
            <a:r>
              <a:rPr lang="en-US" dirty="0"/>
              <a:t>Location of and access to other items </a:t>
            </a:r>
            <a:br>
              <a:rPr lang="en-US" dirty="0"/>
            </a:br>
            <a:r>
              <a:rPr lang="en-US" dirty="0"/>
              <a:t>(home safe, fire-proof box)</a:t>
            </a:r>
          </a:p>
          <a:p>
            <a:r>
              <a:rPr lang="en-US" dirty="0"/>
              <a:t>Location of family photos and keepsakes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4ADB2-4FAC-6566-9868-076F41BF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Close-up of a number plate">
            <a:extLst>
              <a:ext uri="{FF2B5EF4-FFF2-40B4-BE49-F238E27FC236}">
                <a16:creationId xmlns:a16="http://schemas.microsoft.com/office/drawing/2014/main" id="{3DE16615-692C-880F-EC5C-9558BC4A8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63" y="2702356"/>
            <a:ext cx="4319094" cy="28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7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F628-2D96-9004-50D7-6DDD51AC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742"/>
            <a:ext cx="10515600" cy="738395"/>
          </a:xfrm>
        </p:spPr>
        <p:txBody>
          <a:bodyPr/>
          <a:lstStyle/>
          <a:p>
            <a:pPr algn="ctr"/>
            <a:r>
              <a:rPr lang="en-US" dirty="0"/>
              <a:t>Personal Balance Sheet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BB28-8FC3-332C-93BC-6453CF46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237"/>
            <a:ext cx="6015087" cy="2803525"/>
          </a:xfrm>
        </p:spPr>
        <p:txBody>
          <a:bodyPr/>
          <a:lstStyle/>
          <a:p>
            <a:r>
              <a:rPr lang="en-US" dirty="0"/>
              <a:t>List of values of assets</a:t>
            </a:r>
          </a:p>
          <a:p>
            <a:r>
              <a:rPr lang="en-US" dirty="0"/>
              <a:t>List of values of liabilities (debts)</a:t>
            </a:r>
          </a:p>
          <a:p>
            <a:r>
              <a:rPr lang="en-US" dirty="0"/>
              <a:t>Net worth</a:t>
            </a:r>
          </a:p>
          <a:p>
            <a:r>
              <a:rPr lang="en-US" dirty="0"/>
              <a:t>Update at least annually (I do twice a year June 30 and Dec 31)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6ECBB-FD88-07C0-6B53-B5015902F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calculator and pen on a notebook&#10;&#10;Description automatically generated">
            <a:extLst>
              <a:ext uri="{FF2B5EF4-FFF2-40B4-BE49-F238E27FC236}">
                <a16:creationId xmlns:a16="http://schemas.microsoft.com/office/drawing/2014/main" id="{FFBEC3CA-30BF-B14E-13C3-11B43746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40" y="2027237"/>
            <a:ext cx="3710917" cy="43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1075-6CCF-50F1-EFC9-CBDEDF66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859" y="990799"/>
            <a:ext cx="5732282" cy="815975"/>
          </a:xfrm>
        </p:spPr>
        <p:txBody>
          <a:bodyPr/>
          <a:lstStyle/>
          <a:p>
            <a:pPr algn="ctr"/>
            <a:r>
              <a:rPr lang="en-US" dirty="0"/>
              <a:t>Details on assets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7FA2-5BEC-74F2-E9F3-A7694520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650"/>
            <a:ext cx="667496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List of bank accounts</a:t>
            </a:r>
          </a:p>
          <a:p>
            <a:r>
              <a:rPr lang="en-US" dirty="0"/>
              <a:t>Lists of retirement/investment accounts</a:t>
            </a:r>
          </a:p>
          <a:p>
            <a:r>
              <a:rPr lang="en-US" dirty="0"/>
              <a:t>Cars/boats (location/copy of titles)</a:t>
            </a:r>
          </a:p>
          <a:p>
            <a:r>
              <a:rPr lang="en-US" dirty="0"/>
              <a:t>Any money owed to you by someone else (documentation?)</a:t>
            </a:r>
          </a:p>
          <a:p>
            <a:r>
              <a:rPr lang="en-US" dirty="0"/>
              <a:t>Value of home/basis in home</a:t>
            </a:r>
          </a:p>
          <a:p>
            <a:r>
              <a:rPr lang="en-US" dirty="0"/>
              <a:t>Cash value of life insurance</a:t>
            </a:r>
          </a:p>
          <a:p>
            <a:r>
              <a:rPr lang="en-US" dirty="0"/>
              <a:t>College savings accounts</a:t>
            </a:r>
          </a:p>
          <a:p>
            <a:r>
              <a:rPr lang="en-US" dirty="0"/>
              <a:t>Rental property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AB39C-DDAF-1971-E0C3-839C0AE9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1"/>
            <a:ext cx="12192000" cy="960328"/>
          </a:xfrm>
          <a:prstGeom prst="rect">
            <a:avLst/>
          </a:prstGeom>
        </p:spPr>
      </p:pic>
      <p:pic>
        <p:nvPicPr>
          <p:cNvPr id="8" name="Picture 7" descr="A stack of coins with leaves growing from them&#10;&#10;Description automatically generated">
            <a:extLst>
              <a:ext uri="{FF2B5EF4-FFF2-40B4-BE49-F238E27FC236}">
                <a16:creationId xmlns:a16="http://schemas.microsoft.com/office/drawing/2014/main" id="{54DA528B-42C7-841F-CC92-AF97C951A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3" y="2237568"/>
            <a:ext cx="4438793" cy="26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6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5512-F916-2851-84D3-9164A7B4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740"/>
            <a:ext cx="10515600" cy="949325"/>
          </a:xfrm>
        </p:spPr>
        <p:txBody>
          <a:bodyPr/>
          <a:lstStyle/>
          <a:p>
            <a:pPr algn="ctr"/>
            <a:r>
              <a:rPr lang="en-US" dirty="0"/>
              <a:t>Details on debts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0087-9D2F-CC81-1C8B-9C00C104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2477"/>
            <a:ext cx="5488364" cy="3440113"/>
          </a:xfrm>
        </p:spPr>
        <p:txBody>
          <a:bodyPr/>
          <a:lstStyle/>
          <a:p>
            <a:r>
              <a:rPr lang="en-US" dirty="0"/>
              <a:t>Mortgage/home equity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Student loans</a:t>
            </a:r>
          </a:p>
          <a:p>
            <a:r>
              <a:rPr lang="en-US" dirty="0"/>
              <a:t>Any other debts</a:t>
            </a:r>
          </a:p>
          <a:p>
            <a:endParaRPr lang="en-US" dirty="0"/>
          </a:p>
          <a:p>
            <a:r>
              <a:rPr lang="en-US" dirty="0"/>
              <a:t>When are payments due?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321F1-119A-2D8B-7DE2-A8AF4FB3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5" name="Picture 4" descr="A hand reaching for a coin with wings">
            <a:extLst>
              <a:ext uri="{FF2B5EF4-FFF2-40B4-BE49-F238E27FC236}">
                <a16:creationId xmlns:a16="http://schemas.microsoft.com/office/drawing/2014/main" id="{ED789F8B-AA61-3BD2-D1C6-7E5A82AF0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3" y="2442477"/>
            <a:ext cx="4437014" cy="3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23A5-6DB6-F3F4-F93A-BFF7F04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56" y="1269171"/>
            <a:ext cx="10515600" cy="755781"/>
          </a:xfrm>
        </p:spPr>
        <p:txBody>
          <a:bodyPr/>
          <a:lstStyle/>
          <a:p>
            <a:pPr algn="ctr"/>
            <a:r>
              <a:rPr lang="en-US" dirty="0"/>
              <a:t>Income 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6528-EDBD-0D0D-9018-47D35B11B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56" y="2827338"/>
            <a:ext cx="5072406" cy="2679700"/>
          </a:xfrm>
        </p:spPr>
        <p:txBody>
          <a:bodyPr/>
          <a:lstStyle/>
          <a:p>
            <a:r>
              <a:rPr lang="en-US" dirty="0"/>
              <a:t>Wages</a:t>
            </a:r>
          </a:p>
          <a:p>
            <a:r>
              <a:rPr lang="en-US" dirty="0"/>
              <a:t>Business</a:t>
            </a:r>
          </a:p>
          <a:p>
            <a:r>
              <a:rPr lang="en-US" dirty="0"/>
              <a:t>Social Security </a:t>
            </a:r>
          </a:p>
          <a:p>
            <a:r>
              <a:rPr lang="en-US" dirty="0"/>
              <a:t>Pension/military retirement</a:t>
            </a:r>
          </a:p>
          <a:p>
            <a:r>
              <a:rPr lang="en-US" dirty="0"/>
              <a:t>Investments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D1C39-88CD-DE27-620D-B664083B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close-up of a fanned out money&#10;&#10;Description automatically generated">
            <a:extLst>
              <a:ext uri="{FF2B5EF4-FFF2-40B4-BE49-F238E27FC236}">
                <a16:creationId xmlns:a16="http://schemas.microsoft.com/office/drawing/2014/main" id="{D24FCECE-E283-61A9-AF71-1EB165CEB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16" y="2580566"/>
            <a:ext cx="4946645" cy="35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2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A5DF-0B76-14C6-7291-88C8ACDA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15" y="917377"/>
            <a:ext cx="10515600" cy="721485"/>
          </a:xfrm>
        </p:spPr>
        <p:txBody>
          <a:bodyPr/>
          <a:lstStyle/>
          <a:p>
            <a:pPr algn="ctr"/>
            <a:r>
              <a:rPr lang="en-US" dirty="0"/>
              <a:t>Insurance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28FE-B722-26E5-4160-77B9234E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785" y="2296670"/>
            <a:ext cx="5421198" cy="26892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Life Insurance</a:t>
            </a:r>
          </a:p>
          <a:p>
            <a:r>
              <a:rPr lang="en-US"/>
              <a:t>Homeowners</a:t>
            </a:r>
            <a:r>
              <a:rPr lang="en-US" dirty="0"/>
              <a:t>/renters</a:t>
            </a:r>
          </a:p>
          <a:p>
            <a:r>
              <a:rPr lang="en-US" dirty="0"/>
              <a:t>Car</a:t>
            </a:r>
          </a:p>
          <a:p>
            <a:r>
              <a:rPr lang="en-US" dirty="0"/>
              <a:t>Other property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Long term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23664-6CF9-8460-851C-83D584BF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black background with a black square">
            <a:extLst>
              <a:ext uri="{FF2B5EF4-FFF2-40B4-BE49-F238E27FC236}">
                <a16:creationId xmlns:a16="http://schemas.microsoft.com/office/drawing/2014/main" id="{068F27BA-E866-9B54-43D2-4F248D45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62" y="1431472"/>
            <a:ext cx="4226323" cy="48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1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8" y="740048"/>
            <a:ext cx="5067665" cy="1177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0839" y="2053827"/>
            <a:ext cx="94268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community-based, nonprofit organization serving Montgomery County since 1989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 compassionate social support services, without charge, through a trained volunteer network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Raise awareness through Community Education programs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Serve children, adults and families facing serious illness, caregiving challenges, end-of-life, loss and grief</a:t>
            </a:r>
          </a:p>
        </p:txBody>
      </p:sp>
    </p:spTree>
    <p:extLst>
      <p:ext uri="{BB962C8B-B14F-4D97-AF65-F5344CB8AC3E}">
        <p14:creationId xmlns:p14="http://schemas.microsoft.com/office/powerpoint/2010/main" val="333421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E471-5114-C164-7AC9-D4530A94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857"/>
            <a:ext cx="10515600" cy="750529"/>
          </a:xfrm>
        </p:spPr>
        <p:txBody>
          <a:bodyPr/>
          <a:lstStyle/>
          <a:p>
            <a:pPr algn="ctr"/>
            <a:r>
              <a:rPr lang="en-US" dirty="0"/>
              <a:t>Tax Returns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AB6F6-2058-36B3-9182-4E28675F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0" y="2527300"/>
            <a:ext cx="4912151" cy="180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recent federal and state</a:t>
            </a:r>
          </a:p>
          <a:p>
            <a:r>
              <a:rPr lang="en-US" dirty="0"/>
              <a:t>Information on any estimated payments made</a:t>
            </a:r>
          </a:p>
          <a:p>
            <a:r>
              <a:rPr lang="en-US" dirty="0"/>
              <a:t>Awaiting any refunds from prior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4F8AE-29DD-C5A7-A93D-34606F06B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computer mouse and a pen on a table&#10;&#10;Description automatically generated">
            <a:extLst>
              <a:ext uri="{FF2B5EF4-FFF2-40B4-BE49-F238E27FC236}">
                <a16:creationId xmlns:a16="http://schemas.microsoft.com/office/drawing/2014/main" id="{B1DA087E-F32E-660A-B833-679B323C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26" y="1933574"/>
            <a:ext cx="6067415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8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EA13-005D-8D56-59A3-7CEE561A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Social Media and Website Access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E0C9-346F-96EB-3050-AEE99224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2412"/>
            <a:ext cx="10515600" cy="3556000"/>
          </a:xfrm>
        </p:spPr>
        <p:txBody>
          <a:bodyPr/>
          <a:lstStyle/>
          <a:p>
            <a:r>
              <a:rPr lang="en-US" dirty="0"/>
              <a:t>Social media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Online banking </a:t>
            </a:r>
          </a:p>
          <a:p>
            <a:r>
              <a:rPr lang="en-US" dirty="0"/>
              <a:t>Online investments/crypto</a:t>
            </a:r>
          </a:p>
          <a:p>
            <a:r>
              <a:rPr lang="en-US" dirty="0"/>
              <a:t>Other frequently accessed sites</a:t>
            </a:r>
          </a:p>
          <a:p>
            <a:endParaRPr lang="en-US" dirty="0"/>
          </a:p>
          <a:p>
            <a:r>
              <a:rPr lang="en-US" dirty="0"/>
              <a:t>Accounts and passwords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DCFEA-F05B-033B-6218-36A3F3458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finger touching a screen with icons&#10;&#10;Description automatically generated">
            <a:extLst>
              <a:ext uri="{FF2B5EF4-FFF2-40B4-BE49-F238E27FC236}">
                <a16:creationId xmlns:a16="http://schemas.microsoft.com/office/drawing/2014/main" id="{774B7AE5-D397-05F6-98AA-2C44E41A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8942"/>
            <a:ext cx="5412603" cy="36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8C95-2C2A-9243-2107-F31B6F01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268358"/>
            <a:ext cx="10515600" cy="78740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Questions as You Put this Together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4CD5-3322-A0D9-9F67-EE55B59B9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984" y="2587675"/>
            <a:ext cx="6806938" cy="271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I have too many bank or retirement accounts?</a:t>
            </a:r>
          </a:p>
          <a:p>
            <a:r>
              <a:rPr lang="en-US" dirty="0"/>
              <a:t>Do I know who are the beneficiaries on these?  If in doubt UPDATE!</a:t>
            </a:r>
          </a:p>
          <a:p>
            <a:r>
              <a:rPr lang="en-US" dirty="0"/>
              <a:t>Do I have accounts where the co-owner needs to be changed?</a:t>
            </a:r>
          </a:p>
          <a:p>
            <a:r>
              <a:rPr lang="en-US" dirty="0"/>
              <a:t>Are my legal documents up to date?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73155-BE65-DB69-2D45-CCE50C267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Cartoon of a person in a trench coat holding a magnifying glass">
            <a:extLst>
              <a:ext uri="{FF2B5EF4-FFF2-40B4-BE49-F238E27FC236}">
                <a16:creationId xmlns:a16="http://schemas.microsoft.com/office/drawing/2014/main" id="{39C9A02E-0F01-628B-28FF-E8A403735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" y="2159465"/>
            <a:ext cx="3157574" cy="4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84B9-B99F-09C9-DC17-27D2A1D8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22" y="1047581"/>
            <a:ext cx="10515600" cy="78394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CAC33-2C98-EA64-963D-E42BCD25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cartoon character with a question mark">
            <a:extLst>
              <a:ext uri="{FF2B5EF4-FFF2-40B4-BE49-F238E27FC236}">
                <a16:creationId xmlns:a16="http://schemas.microsoft.com/office/drawing/2014/main" id="{50D76639-EFDD-F606-6B3F-E058ADE0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76" y="1918781"/>
            <a:ext cx="4392891" cy="4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5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9A1F-C2E5-E1C8-ECDE-C300FFF0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36EE-F5C9-8B4F-1C89-FD173D99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188"/>
            <a:ext cx="10515600" cy="2327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If you think of questions later today or next week, my email is: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sdegraba@gmail.com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Suggestions for items I’ve missed are especially appreciated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B208D-A6B2-F869-F7F1-D3234219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7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1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18" y="3136612"/>
            <a:ext cx="1142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 to our Community Education funding partner</a:t>
            </a:r>
          </a:p>
        </p:txBody>
      </p:sp>
      <p:pic>
        <p:nvPicPr>
          <p:cNvPr id="5" name="Picture 4" descr="A purple and blue text on a black background">
            <a:extLst>
              <a:ext uri="{FF2B5EF4-FFF2-40B4-BE49-F238E27FC236}">
                <a16:creationId xmlns:a16="http://schemas.microsoft.com/office/drawing/2014/main" id="{A1BCAE44-A78F-FA0B-25E7-71D9B6D43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5" y="1055285"/>
            <a:ext cx="8553105" cy="1680239"/>
          </a:xfrm>
          <a:prstGeom prst="rect">
            <a:avLst/>
          </a:prstGeom>
        </p:spPr>
      </p:pic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17E9D75C-6CC6-D9E2-2A36-00539DB66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45" y="3721387"/>
            <a:ext cx="2645509" cy="1220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84430-0909-D18E-EDD4-5396055D6E62}"/>
              </a:ext>
            </a:extLst>
          </p:cNvPr>
          <p:cNvSpPr txBox="1"/>
          <p:nvPr/>
        </p:nvSpPr>
        <p:spPr>
          <a:xfrm>
            <a:off x="2888908" y="5526480"/>
            <a:ext cx="344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Special thanks to </a:t>
            </a:r>
          </a:p>
        </p:txBody>
      </p:sp>
      <p:pic>
        <p:nvPicPr>
          <p:cNvPr id="10" name="Picture 9" descr="A green and white logo">
            <a:extLst>
              <a:ext uri="{FF2B5EF4-FFF2-40B4-BE49-F238E27FC236}">
                <a16:creationId xmlns:a16="http://schemas.microsoft.com/office/drawing/2014/main" id="{26BB599C-FDFA-80F4-A8DE-573A435FA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70" y="5115753"/>
            <a:ext cx="2930709" cy="15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B78C-C1BA-4616-F81B-981CAC550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59" y="5748544"/>
            <a:ext cx="11881282" cy="980983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Learn more and make an appointment: 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hlinkClick r:id="rId2"/>
              </a:rPr>
              <a:t>www.gaithersburgmd.gov/fec</a:t>
            </a:r>
            <a:b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</a:br>
            <a:endParaRPr lang="en-US" sz="2800" dirty="0"/>
          </a:p>
        </p:txBody>
      </p:sp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A3FC1BAF-50D0-A594-9487-4B110344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13" y="243882"/>
            <a:ext cx="3309336" cy="1720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BD41D8-09E9-D839-7653-FE0DFBAED49E}"/>
              </a:ext>
            </a:extLst>
          </p:cNvPr>
          <p:cNvSpPr txBox="1"/>
          <p:nvPr/>
        </p:nvSpPr>
        <p:spPr>
          <a:xfrm>
            <a:off x="455720" y="2071252"/>
            <a:ext cx="117362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Free, confidential financial coaching for Gaithersburg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Get help with your financial goals – saving for a big purchase, paying down debt, improving credit scores, and much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Monthly webinars on financial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free public service of the City of Gaithersburg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2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B78C-C1BA-4616-F81B-981CAC550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01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Organizing Your Personal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E2B48-BB86-309A-A496-A7A3C3F24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328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January 2024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Sue DeGraba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sdegraba@gmail.com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8CBCA-A064-03A4-0B48-F0E5A647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1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CD80A-7036-819B-AC37-1E5E657011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13" y="573906"/>
            <a:ext cx="5067665" cy="11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7333-1BE9-6364-F8A7-FBF17826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19093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0C22-8F6B-E76E-85BA-32DDE1EB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3290825"/>
            <a:ext cx="10515600" cy="2382390"/>
          </a:xfrm>
        </p:spPr>
        <p:txBody>
          <a:bodyPr/>
          <a:lstStyle/>
          <a:p>
            <a:r>
              <a:rPr lang="en-US" dirty="0"/>
              <a:t>This is not legal advice.  For legal advice you must consult an attorney.</a:t>
            </a:r>
          </a:p>
          <a:p>
            <a:r>
              <a:rPr lang="en-US" dirty="0"/>
              <a:t>This is not tax advice.  I am not a practicing CPA.</a:t>
            </a:r>
          </a:p>
          <a:p>
            <a:r>
              <a:rPr lang="en-US" dirty="0"/>
              <a:t>This is my lessons learned about organizing financial information from lessons learned while helping multiple family members and friends during serious illness and death.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7FA31-8548-7703-18AC-22E569744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67" y="1002775"/>
            <a:ext cx="5067665" cy="117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118E0-BD59-502A-8E63-2E3A8D47D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0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8231-FB0E-D89F-C4F5-597485AD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328"/>
            <a:ext cx="10515600" cy="1325563"/>
          </a:xfrm>
        </p:spPr>
        <p:txBody>
          <a:bodyPr/>
          <a:lstStyle/>
          <a:p>
            <a:r>
              <a:rPr lang="en-US" dirty="0"/>
              <a:t>Why should you gather and organize your information?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23F32-00AB-6627-E8A6-C9F0FA846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42728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a lasting gift to your loved ones and helps them in a stressful time</a:t>
            </a:r>
          </a:p>
          <a:p>
            <a:r>
              <a:rPr lang="en-US" dirty="0"/>
              <a:t>Helps  make sure your wishes are followed</a:t>
            </a:r>
          </a:p>
          <a:p>
            <a:r>
              <a:rPr lang="en-US" dirty="0"/>
              <a:t>Helps ensure they don’t miss important information</a:t>
            </a:r>
          </a:p>
          <a:p>
            <a:r>
              <a:rPr lang="en-US" dirty="0"/>
              <a:t>Helps someone deal with your needs if you can’t communicate – especially applying for Social Security, Medicare, Medicaid and other programs</a:t>
            </a:r>
          </a:p>
          <a:p>
            <a:r>
              <a:rPr lang="en-US" dirty="0"/>
              <a:t>May help you simplify or organize your records to make your life easier</a:t>
            </a:r>
          </a:p>
          <a:p>
            <a:r>
              <a:rPr lang="en-US" dirty="0"/>
              <a:t>Updating annually is easier once you’ve created the records</a:t>
            </a:r>
          </a:p>
          <a:p>
            <a:r>
              <a:rPr lang="en-US" dirty="0"/>
              <a:t>Good time to update beneficiaries and authorizations for access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1269A-7B75-71ED-71F1-A1672DFC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02DF-2143-928F-A2E3-78A12139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94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When do I share this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271D-F706-5D70-E5FD-F2B22A70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That depends entirely on your circumstances and wishes</a:t>
            </a:r>
          </a:p>
          <a:p>
            <a:r>
              <a:rPr lang="en-US" dirty="0"/>
              <a:t>You may become unable to speak and communicate location</a:t>
            </a:r>
          </a:p>
          <a:p>
            <a:r>
              <a:rPr lang="en-US" dirty="0"/>
              <a:t>There may be reasons not to share in advance</a:t>
            </a:r>
          </a:p>
          <a:p>
            <a:pPr lvl="1"/>
            <a:r>
              <a:rPr lang="en-US" dirty="0"/>
              <a:t>Disagreements between siblings</a:t>
            </a:r>
          </a:p>
          <a:p>
            <a:pPr lvl="1"/>
            <a:r>
              <a:rPr lang="en-US" dirty="0"/>
              <a:t>Not wanting to disclose your financial situation</a:t>
            </a:r>
          </a:p>
          <a:p>
            <a:r>
              <a:rPr lang="en-US" dirty="0"/>
              <a:t>Helps your family or friend assist you if you are incapacitated – applying for Social Security, Medicare or Medicaid</a:t>
            </a:r>
          </a:p>
          <a:p>
            <a:r>
              <a:rPr lang="en-US" dirty="0"/>
              <a:t>Most helpful if easily found in an emergency (accident, illness)</a:t>
            </a:r>
          </a:p>
          <a:p>
            <a:r>
              <a:rPr lang="en-US" dirty="0"/>
              <a:t>You may want to consider storing a copy somewhere other than your home in the case of fire</a:t>
            </a:r>
          </a:p>
          <a:p>
            <a:r>
              <a:rPr lang="en-US" dirty="0"/>
              <a:t>You  should keep it somewhere secure as it could cause problems if lost/stolen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4ADA2-04B4-59C8-9CB9-3476E7CD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2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4B8A-7A6D-FEE9-831C-93D4BDD0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440" y="1066586"/>
            <a:ext cx="4079240" cy="7858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Sections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7FDD-FDBD-EA69-171D-62A23B8B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870204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 Letter(s) of instructions/directions</a:t>
            </a:r>
          </a:p>
          <a:p>
            <a:r>
              <a:rPr lang="en-US" dirty="0"/>
              <a:t>2.  Identification documents including but not limited to</a:t>
            </a:r>
          </a:p>
          <a:p>
            <a:pPr lvl="2"/>
            <a:r>
              <a:rPr lang="en-US" dirty="0"/>
              <a:t>Social Security card</a:t>
            </a:r>
          </a:p>
          <a:p>
            <a:pPr lvl="2"/>
            <a:r>
              <a:rPr lang="en-US" dirty="0"/>
              <a:t>Personal identification</a:t>
            </a:r>
          </a:p>
          <a:p>
            <a:pPr lvl="2"/>
            <a:r>
              <a:rPr lang="en-US" dirty="0"/>
              <a:t>Medicare card</a:t>
            </a:r>
          </a:p>
          <a:p>
            <a:pPr lvl="2"/>
            <a:r>
              <a:rPr lang="en-US" dirty="0"/>
              <a:t>Medicaid cards</a:t>
            </a:r>
          </a:p>
          <a:p>
            <a:pPr lvl="2"/>
            <a:r>
              <a:rPr lang="en-US" dirty="0"/>
              <a:t>Health insurance card(s)</a:t>
            </a:r>
          </a:p>
          <a:p>
            <a:pPr lvl="2"/>
            <a:r>
              <a:rPr lang="en-US" dirty="0"/>
              <a:t>Birth certificate</a:t>
            </a:r>
          </a:p>
          <a:p>
            <a:pPr lvl="2"/>
            <a:r>
              <a:rPr lang="en-US" dirty="0"/>
              <a:t>Adoption papers </a:t>
            </a:r>
          </a:p>
          <a:p>
            <a:pPr lvl="2"/>
            <a:r>
              <a:rPr lang="en-US" dirty="0"/>
              <a:t>Immigration papers</a:t>
            </a:r>
          </a:p>
          <a:p>
            <a:pPr lvl="2"/>
            <a:r>
              <a:rPr lang="en-US" dirty="0"/>
              <a:t>Marriage and divorce papers</a:t>
            </a:r>
          </a:p>
          <a:p>
            <a:pPr lvl="2"/>
            <a:r>
              <a:rPr lang="en-US" dirty="0"/>
              <a:t>Death certificate of a spouse</a:t>
            </a:r>
          </a:p>
          <a:p>
            <a:pPr lvl="2"/>
            <a:r>
              <a:rPr lang="en-US" dirty="0"/>
              <a:t>Passport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06741-EC37-E240-5A95-EB3C674B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6" name="Picture 5" descr="A box with books in it&#10;&#10;Description automatically generated">
            <a:extLst>
              <a:ext uri="{FF2B5EF4-FFF2-40B4-BE49-F238E27FC236}">
                <a16:creationId xmlns:a16="http://schemas.microsoft.com/office/drawing/2014/main" id="{CE96AAF0-436A-266E-A44A-37D3529A3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01" y="3155520"/>
            <a:ext cx="3915157" cy="35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9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1B00-6543-64AB-31E0-0F2AF2D4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328"/>
            <a:ext cx="10515600" cy="960328"/>
          </a:xfrm>
        </p:spPr>
        <p:txBody>
          <a:bodyPr/>
          <a:lstStyle/>
          <a:p>
            <a:pPr algn="ctr"/>
            <a:r>
              <a:rPr lang="en-US" dirty="0"/>
              <a:t>Important Contacts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CF180-BD2C-7FF6-7B94-E2671288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Children, Siblings, Parents, other close family members</a:t>
            </a:r>
          </a:p>
          <a:p>
            <a:r>
              <a:rPr lang="en-US" dirty="0"/>
              <a:t>Clergy</a:t>
            </a:r>
          </a:p>
          <a:p>
            <a:r>
              <a:rPr lang="en-US" dirty="0"/>
              <a:t>Lawyer</a:t>
            </a:r>
          </a:p>
          <a:p>
            <a:r>
              <a:rPr lang="en-US" dirty="0"/>
              <a:t>Doctors</a:t>
            </a:r>
          </a:p>
          <a:p>
            <a:r>
              <a:rPr lang="en-US" dirty="0"/>
              <a:t>Dentists</a:t>
            </a:r>
          </a:p>
          <a:p>
            <a:r>
              <a:rPr lang="en-US" dirty="0"/>
              <a:t>Employer</a:t>
            </a:r>
          </a:p>
          <a:p>
            <a:r>
              <a:rPr lang="en-US" dirty="0"/>
              <a:t>Landlord</a:t>
            </a:r>
          </a:p>
          <a:p>
            <a:r>
              <a:rPr lang="en-US" dirty="0"/>
              <a:t>Close Friends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7EC53-0A7E-71A2-4E53-D5AAF6A9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0328"/>
          </a:xfrm>
          <a:prstGeom prst="rect">
            <a:avLst/>
          </a:prstGeom>
        </p:spPr>
      </p:pic>
      <p:pic>
        <p:nvPicPr>
          <p:cNvPr id="8" name="Picture 7" descr="A yellow envelope with a white paper in it&#10;&#10;Description automatically generated">
            <a:extLst>
              <a:ext uri="{FF2B5EF4-FFF2-40B4-BE49-F238E27FC236}">
                <a16:creationId xmlns:a16="http://schemas.microsoft.com/office/drawing/2014/main" id="{E29FD497-3E26-77AB-7264-FAC6389DE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03" y="2777970"/>
            <a:ext cx="3627268" cy="3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888</Words>
  <Application>Microsoft Office PowerPoint</Application>
  <PresentationFormat>Widescreen</PresentationFormat>
  <Paragraphs>161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ITC Avant Garde Std Md</vt:lpstr>
      <vt:lpstr>wfont_7ac232_470894ea5ab049ebbd61736a945150f0</vt:lpstr>
      <vt:lpstr>Office Theme</vt:lpstr>
      <vt:lpstr>Office Theme</vt:lpstr>
      <vt:lpstr>PowerPoint Presentation</vt:lpstr>
      <vt:lpstr>PowerPoint Presentation</vt:lpstr>
      <vt:lpstr>Learn more and make an appointment: www.gaithersburgmd.gov/fec </vt:lpstr>
      <vt:lpstr>Organizing Your Personal Information</vt:lpstr>
      <vt:lpstr>Disclaimer</vt:lpstr>
      <vt:lpstr>Why should you gather and organize your information? </vt:lpstr>
      <vt:lpstr>When do I share this information?</vt:lpstr>
      <vt:lpstr>Sections  </vt:lpstr>
      <vt:lpstr>Important Contacts </vt:lpstr>
      <vt:lpstr>Health records </vt:lpstr>
      <vt:lpstr>Legal Documents </vt:lpstr>
      <vt:lpstr>Funeral arrangements/Bequests</vt:lpstr>
      <vt:lpstr>Pet(s) </vt:lpstr>
      <vt:lpstr>Safe Deposit Box and  other Locations of Information </vt:lpstr>
      <vt:lpstr>Personal Balance Sheet </vt:lpstr>
      <vt:lpstr>Details on assets  </vt:lpstr>
      <vt:lpstr>Details on debts </vt:lpstr>
      <vt:lpstr>Income sources </vt:lpstr>
      <vt:lpstr>Insurance </vt:lpstr>
      <vt:lpstr>Tax Returns </vt:lpstr>
      <vt:lpstr>Social Media and Website Access </vt:lpstr>
      <vt:lpstr>Important Questions as You Put this Together </vt:lpstr>
      <vt:lpstr>Questions?</vt:lpstr>
      <vt:lpstr>Thank You!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Your Personal Information</dc:title>
  <dc:creator>Susanne DeGraba</dc:creator>
  <cp:lastModifiedBy>Leigh Bluestein</cp:lastModifiedBy>
  <cp:revision>33</cp:revision>
  <dcterms:created xsi:type="dcterms:W3CDTF">2024-01-01T19:09:36Z</dcterms:created>
  <dcterms:modified xsi:type="dcterms:W3CDTF">2024-01-05T23:14:50Z</dcterms:modified>
</cp:coreProperties>
</file>